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notesSlides/_rels/notesSlide25.xml.rels" ContentType="application/vnd.openxmlformats-package.relationships+xml"/>
  <Override PartName="/ppt/notesSlides/_rels/notesSlide19.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23.xml.rels" ContentType="application/vnd.openxmlformats-package.relationships+xml"/>
  <Override PartName="/ppt/notesSlides/_rels/notesSlide17.xml.rels" ContentType="application/vnd.openxmlformats-package.relationships+xml"/>
  <Override PartName="/ppt/notesSlides/_rels/notesSlide1.xml.rels" ContentType="application/vnd.openxmlformats-package.relationships+xml"/>
  <Override PartName="/ppt/notesSlides/_rels/notesSlide14.xml.rels" ContentType="application/vnd.openxmlformats-package.relationships+xml"/>
  <Override PartName="/ppt/notesSlides/_rels/notesSlide3.xml.rels" ContentType="application/vnd.openxmlformats-package.relationships+xml"/>
  <Override PartName="/ppt/notesSlides/_rels/notesSlide22.xml.rels" ContentType="application/vnd.openxmlformats-package.relationships+xml"/>
  <Override PartName="/ppt/notesSlides/_rels/notesSlide16.xml.rels" ContentType="application/vnd.openxmlformats-package.relationships+xml"/>
  <Override PartName="/ppt/notesSlides/_rels/notesSlide24.xml.rels" ContentType="application/vnd.openxmlformats-package.relationships+xml"/>
  <Override PartName="/ppt/notesSlides/_rels/notesSlide18.xml.rels" ContentType="application/vnd.openxmlformats-package.relationships+xml"/>
  <Override PartName="/ppt/notesSlides/_rels/notesSlide2.xml.rels" ContentType="application/vnd.openxmlformats-package.relationships+xml"/>
  <Override PartName="/ppt/notesSlides/_rels/notesSlide21.xml.rels" ContentType="application/vnd.openxmlformats-package.relationships+xml"/>
  <Override PartName="/ppt/notesSlides/_rels/notesSlide20.xml.rels" ContentType="application/vnd.openxmlformats-package.relationships+xml"/>
  <Override PartName="/ppt/notesSlides/_rels/notesSlide15.xml.rels" ContentType="application/vnd.openxmlformats-package.relationships+xml"/>
  <Override PartName="/ppt/notesSlides/_rels/notesSlide7.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31.jpeg" ContentType="image/jpeg"/>
  <Override PartName="/ppt/media/image6.png" ContentType="image/png"/>
  <Override PartName="/ppt/media/image5.png" ContentType="image/png"/>
  <Override PartName="/ppt/media/image4.png" ContentType="image/png"/>
  <Override PartName="/ppt/media/image3.png" ContentType="image/png"/>
  <Override PartName="/ppt/media/image1.png" ContentType="image/png"/>
  <Override PartName="/ppt/media/image2.png" ContentType="image/png"/>
  <Override PartName="/ppt/media/image7.png" ContentType="image/png"/>
  <Override PartName="/ppt/media/image8.png" ContentType="image/png"/>
  <Override PartName="/ppt/media/image9.png" ContentType="image/png"/>
  <Override PartName="/ppt/media/image30.png" ContentType="image/png"/>
  <Override PartName="/ppt/media/image29.png" ContentType="image/png"/>
  <Override PartName="/ppt/media/image28.png" ContentType="image/png"/>
  <Override PartName="/ppt/media/image27.png" ContentType="image/png"/>
  <Override PartName="/ppt/media/image26.png" ContentType="image/png"/>
  <Override PartName="/ppt/media/image25.png" ContentType="image/png"/>
  <Override PartName="/ppt/media/image24.png" ContentType="image/png"/>
  <Override PartName="/ppt/media/image23.png" ContentType="image/png"/>
  <Override PartName="/ppt/media/image22.png" ContentType="image/png"/>
  <Override PartName="/ppt/media/image21.png" ContentType="image/png"/>
  <Override PartName="/ppt/media/image20.png" ContentType="image/png"/>
  <Override PartName="/ppt/media/image19.png" ContentType="image/png"/>
  <Override PartName="/ppt/media/image18.png" ContentType="image/png"/>
  <Override PartName="/ppt/media/image17.png" ContentType="image/png"/>
  <Override PartName="/ppt/media/image15.png" ContentType="image/png"/>
  <Override PartName="/ppt/media/image16.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25.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n-AU" sz="4400" spc="-1" strike="noStrike">
                <a:latin typeface="Arial"/>
              </a:rPr>
              <a:t>Click to move the slide</a:t>
            </a:r>
            <a:endParaRPr b="0" lang="en-AU" sz="4400" spc="-1" strike="noStrike">
              <a:latin typeface="Arial"/>
            </a:endParaRPr>
          </a:p>
        </p:txBody>
      </p:sp>
      <p:sp>
        <p:nvSpPr>
          <p:cNvPr id="77" name="PlaceHolder 2"/>
          <p:cNvSpPr>
            <a:spLocks noGrp="1"/>
          </p:cNvSpPr>
          <p:nvPr>
            <p:ph type="body"/>
          </p:nvPr>
        </p:nvSpPr>
        <p:spPr>
          <a:xfrm>
            <a:off x="756000" y="5078520"/>
            <a:ext cx="6047640" cy="4811040"/>
          </a:xfrm>
          <a:prstGeom prst="rect">
            <a:avLst/>
          </a:prstGeom>
        </p:spPr>
        <p:txBody>
          <a:bodyPr lIns="0" rIns="0" tIns="0" bIns="0">
            <a:noAutofit/>
          </a:bodyPr>
          <a:p>
            <a:r>
              <a:rPr b="0" lang="en-AU" sz="2000" spc="-1" strike="noStrike">
                <a:latin typeface="Arial"/>
              </a:rPr>
              <a:t>Click to edit the notes format</a:t>
            </a:r>
            <a:endParaRPr b="0" lang="en-AU" sz="2000" spc="-1" strike="noStrike">
              <a:latin typeface="Arial"/>
            </a:endParaRPr>
          </a:p>
        </p:txBody>
      </p:sp>
      <p:sp>
        <p:nvSpPr>
          <p:cNvPr id="78" name="PlaceHolder 3"/>
          <p:cNvSpPr>
            <a:spLocks noGrp="1"/>
          </p:cNvSpPr>
          <p:nvPr>
            <p:ph type="hdr"/>
          </p:nvPr>
        </p:nvSpPr>
        <p:spPr>
          <a:xfrm>
            <a:off x="0" y="0"/>
            <a:ext cx="3280680" cy="534240"/>
          </a:xfrm>
          <a:prstGeom prst="rect">
            <a:avLst/>
          </a:prstGeom>
        </p:spPr>
        <p:txBody>
          <a:bodyPr lIns="0" rIns="0" tIns="0" bIns="0">
            <a:noAutofit/>
          </a:bodyPr>
          <a:p>
            <a:r>
              <a:rPr b="0" lang="en-AU" sz="1400" spc="-1" strike="noStrike">
                <a:latin typeface="Times New Roman"/>
              </a:rPr>
              <a:t>&lt;header&gt;</a:t>
            </a:r>
            <a:endParaRPr b="0" lang="en-AU" sz="1400" spc="-1" strike="noStrike">
              <a:latin typeface="Times New Roman"/>
            </a:endParaRPr>
          </a:p>
        </p:txBody>
      </p:sp>
      <p:sp>
        <p:nvSpPr>
          <p:cNvPr id="79" name="PlaceHolder 4"/>
          <p:cNvSpPr>
            <a:spLocks noGrp="1"/>
          </p:cNvSpPr>
          <p:nvPr>
            <p:ph type="dt"/>
          </p:nvPr>
        </p:nvSpPr>
        <p:spPr>
          <a:xfrm>
            <a:off x="4278960" y="0"/>
            <a:ext cx="3280680" cy="534240"/>
          </a:xfrm>
          <a:prstGeom prst="rect">
            <a:avLst/>
          </a:prstGeom>
        </p:spPr>
        <p:txBody>
          <a:bodyPr lIns="0" rIns="0" tIns="0" bIns="0">
            <a:noAutofit/>
          </a:bodyPr>
          <a:p>
            <a:pPr algn="r"/>
            <a:r>
              <a:rPr b="0" lang="en-AU" sz="1400" spc="-1" strike="noStrike">
                <a:latin typeface="Times New Roman"/>
              </a:rPr>
              <a:t>&lt;date/time&gt;</a:t>
            </a:r>
            <a:endParaRPr b="0" lang="en-AU" sz="1400" spc="-1" strike="noStrike">
              <a:latin typeface="Times New Roman"/>
            </a:endParaRPr>
          </a:p>
        </p:txBody>
      </p:sp>
      <p:sp>
        <p:nvSpPr>
          <p:cNvPr id="80" name="PlaceHolder 5"/>
          <p:cNvSpPr>
            <a:spLocks noGrp="1"/>
          </p:cNvSpPr>
          <p:nvPr>
            <p:ph type="ftr"/>
          </p:nvPr>
        </p:nvSpPr>
        <p:spPr>
          <a:xfrm>
            <a:off x="0" y="10157400"/>
            <a:ext cx="3280680" cy="534240"/>
          </a:xfrm>
          <a:prstGeom prst="rect">
            <a:avLst/>
          </a:prstGeom>
        </p:spPr>
        <p:txBody>
          <a:bodyPr lIns="0" rIns="0" tIns="0" bIns="0" anchor="b">
            <a:noAutofit/>
          </a:bodyPr>
          <a:p>
            <a:r>
              <a:rPr b="0" lang="en-AU" sz="1400" spc="-1" strike="noStrike">
                <a:latin typeface="Times New Roman"/>
              </a:rPr>
              <a:t>&lt;footer&gt;</a:t>
            </a:r>
            <a:endParaRPr b="0" lang="en-AU" sz="1400" spc="-1" strike="noStrike">
              <a:latin typeface="Times New Roman"/>
            </a:endParaRPr>
          </a:p>
        </p:txBody>
      </p:sp>
      <p:sp>
        <p:nvSpPr>
          <p:cNvPr id="8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5451368A-D96A-4B0C-A464-C7721A3CF3BC}" type="slidenum">
              <a:rPr b="0" lang="en-AU" sz="1400" spc="-1" strike="noStrike">
                <a:latin typeface="Times New Roman"/>
              </a:rPr>
              <a:t>&lt;number&gt;</a:t>
            </a:fld>
            <a:endParaRPr b="0" lang="en-A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sldImg"/>
          </p:nvPr>
        </p:nvSpPr>
        <p:spPr>
          <a:xfrm>
            <a:off x="216000" y="812520"/>
            <a:ext cx="7126920" cy="4008600"/>
          </a:xfrm>
          <a:prstGeom prst="rect">
            <a:avLst/>
          </a:prstGeom>
        </p:spPr>
      </p:sp>
      <p:sp>
        <p:nvSpPr>
          <p:cNvPr id="151" name="PlaceHolder 2"/>
          <p:cNvSpPr>
            <a:spLocks noGrp="1"/>
          </p:cNvSpPr>
          <p:nvPr>
            <p:ph type="body"/>
          </p:nvPr>
        </p:nvSpPr>
        <p:spPr>
          <a:xfrm>
            <a:off x="756000" y="5078520"/>
            <a:ext cx="6047280" cy="5488920"/>
          </a:xfrm>
          <a:prstGeom prst="rect">
            <a:avLst/>
          </a:prstGeom>
        </p:spPr>
        <p:txBody>
          <a:bodyPr lIns="0" rIns="0" tIns="0" bIns="0">
            <a:spAutoFit/>
          </a:bodyPr>
          <a:p>
            <a:pPr marL="216000" indent="-216000">
              <a:lnSpc>
                <a:spcPct val="100000"/>
              </a:lnSpc>
            </a:pPr>
            <a:r>
              <a:rPr b="0" lang="en-AU" sz="2000" spc="-1" strike="noStrike">
                <a:latin typeface="Arial"/>
              </a:rPr>
              <a:t>At the core of all “Green energy” initiatives lies the false belief that human emissions are causing warming of the earth's atmosphere.  It used to be called Anthropogenic Global Warming (AGW) but this name was dropped for the nebulous one of  “Climate Change”.</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BUT WHAT IF THE EARTH'S ATMOSPHERE WERE NOT WARMING BUT COOLING INSTEAD?</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Here is a graph showing the percentage of days per annum all physical weather stations on the US Climatology network recorded a temperature over 95F.</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1" lang="en-AU" sz="2000" spc="-1" strike="noStrike">
                <a:latin typeface="Arial"/>
              </a:rPr>
              <a:t>NOTE THERE HAS BEEN A STEADY, OSCILLATING, DOWNWARDS TREND FOR OVER 100 YEARS. </a:t>
            </a:r>
            <a:endParaRPr b="0" lang="en-AU"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sldImg"/>
          </p:nvPr>
        </p:nvSpPr>
        <p:spPr>
          <a:xfrm>
            <a:off x="216360" y="812520"/>
            <a:ext cx="7126560" cy="4008600"/>
          </a:xfrm>
          <a:prstGeom prst="rect">
            <a:avLst/>
          </a:prstGeom>
        </p:spPr>
      </p:sp>
      <p:sp>
        <p:nvSpPr>
          <p:cNvPr id="169"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Here is a plot of Northern Hemisphere Snow Extent dating back to 1967.  As to be expected, with a cooling climate, it shows an upward trend.</a:t>
            </a:r>
            <a:endParaRPr b="0" lang="en-AU"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sldImg"/>
          </p:nvPr>
        </p:nvSpPr>
        <p:spPr>
          <a:xfrm>
            <a:off x="216360" y="812520"/>
            <a:ext cx="7126560" cy="4008600"/>
          </a:xfrm>
          <a:prstGeom prst="rect">
            <a:avLst/>
          </a:prstGeom>
        </p:spPr>
      </p:sp>
      <p:sp>
        <p:nvSpPr>
          <p:cNvPr id="171" name="PlaceHolder 2"/>
          <p:cNvSpPr>
            <a:spLocks noGrp="1"/>
          </p:cNvSpPr>
          <p:nvPr>
            <p:ph type="body"/>
          </p:nvPr>
        </p:nvSpPr>
        <p:spPr>
          <a:xfrm>
            <a:off x="756000" y="5078520"/>
            <a:ext cx="6047280" cy="5184000"/>
          </a:xfrm>
          <a:prstGeom prst="rect">
            <a:avLst/>
          </a:prstGeom>
        </p:spPr>
        <p:txBody>
          <a:bodyPr lIns="0" rIns="0" tIns="0" bIns="0">
            <a:spAutoFit/>
          </a:bodyPr>
          <a:p>
            <a:pPr marL="216000" indent="-216000">
              <a:lnSpc>
                <a:spcPct val="100000"/>
              </a:lnSpc>
            </a:pPr>
            <a:r>
              <a:rPr b="0" lang="en-AU" sz="2000" spc="-1" strike="noStrike">
                <a:latin typeface="Arial"/>
              </a:rPr>
              <a:t>Why should this be happening?  </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The sun has been routinely blank for over 2 years now.</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The sun's magnetic field is collapsing.  This happens every 340+ years; the last event being the Maunder Minimum.</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When the magnetic field collapses, the sun's radiation output reduces but, possibly more importantly, a greater flux of cosmic rays can enter the solar system and, as a result, more cosmic rays impact the earth's atmosphere.  These cause cloudiness in the upper atmosphere and this reflects the sun's radiation making the earth cooler still. </a:t>
            </a:r>
            <a:endParaRPr b="0" lang="en-AU"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sldImg"/>
          </p:nvPr>
        </p:nvSpPr>
        <p:spPr>
          <a:xfrm>
            <a:off x="216360" y="812520"/>
            <a:ext cx="7126560" cy="4008600"/>
          </a:xfrm>
          <a:prstGeom prst="rect">
            <a:avLst/>
          </a:prstGeom>
        </p:spPr>
      </p:sp>
      <p:sp>
        <p:nvSpPr>
          <p:cNvPr id="173" name="PlaceHolder 2"/>
          <p:cNvSpPr>
            <a:spLocks noGrp="1"/>
          </p:cNvSpPr>
          <p:nvPr>
            <p:ph type="body"/>
          </p:nvPr>
        </p:nvSpPr>
        <p:spPr>
          <a:xfrm>
            <a:off x="756000" y="5402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This graph depicts sunspot activity and sun's 11 year cycle.</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You can see where we are at this point and what lies ahead.</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It is going to become quite cold around 2025 and colder still by 2035!</a:t>
            </a:r>
            <a:endParaRPr b="0" lang="en-AU"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sldImg"/>
          </p:nvPr>
        </p:nvSpPr>
        <p:spPr>
          <a:xfrm>
            <a:off x="216360" y="812520"/>
            <a:ext cx="7126560" cy="4008600"/>
          </a:xfrm>
          <a:prstGeom prst="rect">
            <a:avLst/>
          </a:prstGeom>
        </p:spPr>
      </p:sp>
      <p:sp>
        <p:nvSpPr>
          <p:cNvPr id="175" name="PlaceHolder 2"/>
          <p:cNvSpPr>
            <a:spLocks noGrp="1"/>
          </p:cNvSpPr>
          <p:nvPr>
            <p:ph type="body"/>
          </p:nvPr>
        </p:nvSpPr>
        <p:spPr>
          <a:xfrm>
            <a:off x="756000" y="5078520"/>
            <a:ext cx="6047280" cy="4879080"/>
          </a:xfrm>
          <a:prstGeom prst="rect">
            <a:avLst/>
          </a:prstGeom>
        </p:spPr>
        <p:txBody>
          <a:bodyPr lIns="0" rIns="0" tIns="0" bIns="0">
            <a:spAutoFit/>
          </a:bodyPr>
          <a:p>
            <a:pPr marL="216000" indent="-216000">
              <a:lnSpc>
                <a:spcPct val="100000"/>
              </a:lnSpc>
            </a:pPr>
            <a:r>
              <a:rPr b="0" lang="en-AU" sz="2000" spc="-1" strike="noStrike">
                <a:latin typeface="Arial"/>
              </a:rPr>
              <a:t>This slide says it all.</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The Australian Government has wasted over $140 billion dollars on renewables.</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Much of this money has gone to the Chinese Communist Party purchasing solar panels and windmill components.</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High electricity prices make Australia's industries less competitive and do great harm to the most vulnerable in our society.</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All of this based on the false belief that CO2 emissions must be curbed for the good of the planet.</a:t>
            </a:r>
            <a:endParaRPr b="0" lang="en-AU"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sldImg"/>
          </p:nvPr>
        </p:nvSpPr>
        <p:spPr>
          <a:xfrm>
            <a:off x="216360" y="812520"/>
            <a:ext cx="7126560" cy="4008600"/>
          </a:xfrm>
          <a:prstGeom prst="rect">
            <a:avLst/>
          </a:prstGeom>
        </p:spPr>
      </p:sp>
      <p:sp>
        <p:nvSpPr>
          <p:cNvPr id="177"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In this graph you can see that nothing mankind has done up to this point has made the slightest difference to the rising concentration of CO2 in the earth's atmosphere.</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Note especially that during the 2020 lockdown of industry CO2 levels continued to rise.</a:t>
            </a:r>
            <a:endParaRPr b="0" lang="en-AU"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sldImg"/>
          </p:nvPr>
        </p:nvSpPr>
        <p:spPr>
          <a:xfrm>
            <a:off x="216360" y="812520"/>
            <a:ext cx="7126560" cy="4008600"/>
          </a:xfrm>
          <a:prstGeom prst="rect">
            <a:avLst/>
          </a:prstGeom>
        </p:spPr>
      </p:sp>
      <p:sp>
        <p:nvSpPr>
          <p:cNvPr id="179" name="PlaceHolder 2"/>
          <p:cNvSpPr>
            <a:spLocks noGrp="1"/>
          </p:cNvSpPr>
          <p:nvPr>
            <p:ph type="body"/>
          </p:nvPr>
        </p:nvSpPr>
        <p:spPr>
          <a:xfrm>
            <a:off x="195480" y="5078520"/>
            <a:ext cx="7084800" cy="5488920"/>
          </a:xfrm>
          <a:prstGeom prst="rect">
            <a:avLst/>
          </a:prstGeom>
        </p:spPr>
        <p:txBody>
          <a:bodyPr lIns="0" rIns="0" tIns="0" bIns="0">
            <a:spAutoFit/>
          </a:bodyPr>
          <a:p>
            <a:pPr marL="216000" indent="-216000">
              <a:lnSpc>
                <a:spcPct val="100000"/>
              </a:lnSpc>
            </a:pPr>
            <a:r>
              <a:rPr b="0" lang="en-AU" sz="2000" spc="-1" strike="noStrike">
                <a:latin typeface="Arial"/>
              </a:rPr>
              <a:t>Satellites reveal that the earth has become greener.  By this they mean that the green leaf area has increased.</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For the same daylight hours of sunlight, CO2 ingestion by plants is proportional to leaf area.</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CO2 ingestion has therefore grown over the last 50 years by somewhere between 8% and 16% yet the output of human emissions is around 4% of the total CO2 being emitted to the atmosphere.</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In other words, on land alone, not counting what is happening in the oceans (the main provider of oxygen to this planet), the rate of ingestion has grown by a number of times that of mankind's output yet the CO2 concentration continues to increase. Put simply: </a:t>
            </a:r>
            <a:endParaRPr b="0" lang="en-AU" sz="2000" spc="-1" strike="noStrike">
              <a:latin typeface="Arial"/>
            </a:endParaRPr>
          </a:p>
          <a:p>
            <a:pPr marL="216000" indent="-216000">
              <a:lnSpc>
                <a:spcPct val="100000"/>
              </a:lnSpc>
            </a:pPr>
            <a:r>
              <a:rPr b="0" lang="en-AU" sz="2000" spc="-1" strike="noStrike">
                <a:latin typeface="Arial"/>
              </a:rPr>
              <a:t>MANKIND'S EMISSIONS ARE NOT RESPONSIBLE FOR INCREASING ATMOSPHERIC CO2!</a:t>
            </a:r>
            <a:endParaRPr b="0" lang="en-AU"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Img"/>
          </p:nvPr>
        </p:nvSpPr>
        <p:spPr>
          <a:xfrm>
            <a:off x="216360" y="812520"/>
            <a:ext cx="7126560" cy="4008600"/>
          </a:xfrm>
          <a:prstGeom prst="rect">
            <a:avLst/>
          </a:prstGeom>
        </p:spPr>
      </p:sp>
      <p:sp>
        <p:nvSpPr>
          <p:cNvPr id="181" name="PlaceHolder 2"/>
          <p:cNvSpPr>
            <a:spLocks noGrp="1"/>
          </p:cNvSpPr>
          <p:nvPr>
            <p:ph type="body"/>
          </p:nvPr>
        </p:nvSpPr>
        <p:spPr>
          <a:xfrm>
            <a:off x="195480" y="5078520"/>
            <a:ext cx="7084800" cy="4811040"/>
          </a:xfrm>
          <a:prstGeom prst="rect">
            <a:avLst/>
          </a:prstGeom>
        </p:spPr>
        <p:txBody>
          <a:bodyPr lIns="0" rIns="0" tIns="0" bIns="0">
            <a:spAutoFit/>
          </a:bodyPr>
          <a:p>
            <a:pPr marL="216000" indent="-216000">
              <a:lnSpc>
                <a:spcPct val="100000"/>
              </a:lnSpc>
            </a:pPr>
            <a:r>
              <a:rPr b="0" lang="en-AU" sz="2000" spc="-1" strike="noStrike">
                <a:latin typeface="Arial"/>
              </a:rPr>
              <a:t>Increasing CO2 allows plants to grow in drier climates.</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This has resulted in deserts (which take up 1/3rd of the earth's surface) receding.</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It has also resulted in increased crop yields of all cereal crops.</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Without this increase in cereal crop productivity, it is likely there would have been famine in some parts of the world. </a:t>
            </a:r>
            <a:endParaRPr b="0" lang="en-AU"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ldImg"/>
          </p:nvPr>
        </p:nvSpPr>
        <p:spPr>
          <a:xfrm>
            <a:off x="216360" y="812520"/>
            <a:ext cx="7126560" cy="4008600"/>
          </a:xfrm>
          <a:prstGeom prst="rect">
            <a:avLst/>
          </a:prstGeom>
        </p:spPr>
      </p:sp>
      <p:sp>
        <p:nvSpPr>
          <p:cNvPr id="183"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All climate predictions using computer models have greatly exaggerated the warming and are wildly inaccurate.</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This has affected the “adjusted” temperature data being used for the Global Historical Climate Network managed by NOAA because these same inaccurate computer models were used to create the data for what are called “zombie” weather stations.</a:t>
            </a:r>
            <a:endParaRPr b="0" lang="en-AU"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sldImg"/>
          </p:nvPr>
        </p:nvSpPr>
        <p:spPr>
          <a:xfrm>
            <a:off x="216360" y="812520"/>
            <a:ext cx="7126560" cy="4008600"/>
          </a:xfrm>
          <a:prstGeom prst="rect">
            <a:avLst/>
          </a:prstGeom>
        </p:spPr>
      </p:sp>
      <p:sp>
        <p:nvSpPr>
          <p:cNvPr id="185"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Continuing on with the hysterical theme the world is in a climate crisis, it can be seen from this data that the severity of Cyclones and Hurricanes is slowly declining.</a:t>
            </a:r>
            <a:endParaRPr b="0" lang="en-AU"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sldImg"/>
          </p:nvPr>
        </p:nvSpPr>
        <p:spPr>
          <a:xfrm>
            <a:off x="216360" y="812520"/>
            <a:ext cx="7126560" cy="4008600"/>
          </a:xfrm>
          <a:prstGeom prst="rect">
            <a:avLst/>
          </a:prstGeom>
        </p:spPr>
      </p:sp>
      <p:sp>
        <p:nvSpPr>
          <p:cNvPr id="187"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Likewise Cyclones and Hurricanes, Typhoons and Tornadoes have been steadily decreasing.</a:t>
            </a:r>
            <a:endParaRPr b="0" lang="en-AU"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sldImg"/>
          </p:nvPr>
        </p:nvSpPr>
        <p:spPr>
          <a:xfrm>
            <a:off x="216000" y="812520"/>
            <a:ext cx="7126920" cy="4008600"/>
          </a:xfrm>
          <a:prstGeom prst="rect">
            <a:avLst/>
          </a:prstGeom>
        </p:spPr>
      </p:sp>
      <p:sp>
        <p:nvSpPr>
          <p:cNvPr id="153"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Deniers of this fact could possibly claim that this was false or was not typical of the whole world so let's test that possibility.</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Here is a similar plot, for Durban South Africa over a period of 110 years.</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IT IS A DOWNWARDS TREND!</a:t>
            </a:r>
            <a:endParaRPr b="0" lang="en-AU"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sldImg"/>
          </p:nvPr>
        </p:nvSpPr>
        <p:spPr>
          <a:xfrm>
            <a:off x="216360" y="812520"/>
            <a:ext cx="7126560" cy="4008600"/>
          </a:xfrm>
          <a:prstGeom prst="rect">
            <a:avLst/>
          </a:prstGeom>
        </p:spPr>
      </p:sp>
      <p:sp>
        <p:nvSpPr>
          <p:cNvPr id="189"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In the US and in Australia, burn acreage has decreased since the 19</a:t>
            </a:r>
            <a:r>
              <a:rPr b="0" lang="en-AU" sz="2000" spc="-1" strike="noStrike" baseline="101000">
                <a:latin typeface="Arial"/>
              </a:rPr>
              <a:t>th</a:t>
            </a:r>
            <a:r>
              <a:rPr b="0" lang="en-AU" sz="2000" spc="-1" strike="noStrike">
                <a:latin typeface="Arial"/>
              </a:rPr>
              <a:t> Century.</a:t>
            </a:r>
            <a:endParaRPr b="0" lang="en-AU"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216360" y="812520"/>
            <a:ext cx="7126560" cy="4008600"/>
          </a:xfrm>
          <a:prstGeom prst="rect">
            <a:avLst/>
          </a:prstGeom>
        </p:spPr>
      </p:sp>
      <p:sp>
        <p:nvSpPr>
          <p:cNvPr id="191"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The situation with droughts in the US is that the climate has become wetter from around 1955 to the present day.</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With a cooling climate though, once the oceans have cooled, it is expected that the climate could become drier.</a:t>
            </a:r>
            <a:endParaRPr b="0" lang="en-AU" sz="2000" spc="-1" strike="noStrike">
              <a:latin typeface="Arial"/>
            </a:endParaRPr>
          </a:p>
          <a:p>
            <a:pPr marL="216000" indent="-216000">
              <a:lnSpc>
                <a:spcPct val="100000"/>
              </a:lnSpc>
            </a:pPr>
            <a:endParaRPr b="0" lang="en-AU"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sldImg"/>
          </p:nvPr>
        </p:nvSpPr>
        <p:spPr>
          <a:xfrm>
            <a:off x="216360" y="812520"/>
            <a:ext cx="7126560" cy="4008600"/>
          </a:xfrm>
          <a:prstGeom prst="rect">
            <a:avLst/>
          </a:prstGeom>
        </p:spPr>
      </p:sp>
      <p:sp>
        <p:nvSpPr>
          <p:cNvPr id="193"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Australia shows some similarity with the US in that it became wetter around 1970 but by 2010, it started to become drier again </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As mentioned previously, once the oceans have cooled, it is expected that the climate could become drier due to less evaporation.</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It is essential that Australia build dams and responsibly divert water from places where it is plentiful to places where it is not in case this happens.  Regardless, such diversion can only do a great deal of good and provide a greater level of certainty for Australia's farmers.</a:t>
            </a:r>
            <a:endParaRPr b="0" lang="en-AU"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sldImg"/>
          </p:nvPr>
        </p:nvSpPr>
        <p:spPr>
          <a:xfrm>
            <a:off x="216360" y="812520"/>
            <a:ext cx="7126560" cy="4008600"/>
          </a:xfrm>
          <a:prstGeom prst="rect">
            <a:avLst/>
          </a:prstGeom>
        </p:spPr>
      </p:sp>
      <p:sp>
        <p:nvSpPr>
          <p:cNvPr id="195"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According to this study done by Capt Daniel Fitzhenry, when tide gauge vertical movement, barometric pressure and planetary positions are taken into account, the Pacific Ocean has dropped by about 60 mm since 1914.</a:t>
            </a:r>
            <a:endParaRPr b="0" lang="en-AU"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sldImg"/>
          </p:nvPr>
        </p:nvSpPr>
        <p:spPr>
          <a:xfrm>
            <a:off x="216360" y="812520"/>
            <a:ext cx="7126560" cy="4008600"/>
          </a:xfrm>
          <a:prstGeom prst="rect">
            <a:avLst/>
          </a:prstGeom>
        </p:spPr>
      </p:sp>
      <p:sp>
        <p:nvSpPr>
          <p:cNvPr id="197"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Tide gauges confirm that sea levels around Australia are not rising rapidly.  The graphs shown here do not take into account possible vertical movement of the gauges over time, the influence of the gravitational pull of planets and the barometric pressure at the time of reading.</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These graphs suggest that it may well be that Capt Daniel Fitzhenry is correct when he says that the Pacific Ocean has dropped by around 60 mm since 1914.</a:t>
            </a:r>
            <a:endParaRPr b="0" lang="en-AU"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sldImg"/>
          </p:nvPr>
        </p:nvSpPr>
        <p:spPr>
          <a:xfrm>
            <a:off x="216360" y="812520"/>
            <a:ext cx="7126560" cy="4008600"/>
          </a:xfrm>
          <a:prstGeom prst="rect">
            <a:avLst/>
          </a:prstGeom>
        </p:spPr>
      </p:sp>
      <p:sp>
        <p:nvSpPr>
          <p:cNvPr id="199"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There is an urgent need for Government to commence a systematic campaign of education so as to debunk the present global warming scam.</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In concert with this, there is a need to remove all subsidies from so-called “renewables”.</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This country must allow nuclear research and the harnessing of nuclear power.</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Collocating nuclear reactors with existing coal fired power stations provides an inexpensive, speedy and convenient means of transitioning to nuclear power.</a:t>
            </a:r>
            <a:endParaRPr b="0" lang="en-AU"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sldImg"/>
          </p:nvPr>
        </p:nvSpPr>
        <p:spPr>
          <a:xfrm>
            <a:off x="216360" y="812520"/>
            <a:ext cx="7126560" cy="4008600"/>
          </a:xfrm>
          <a:prstGeom prst="rect">
            <a:avLst/>
          </a:prstGeom>
        </p:spPr>
      </p:sp>
      <p:sp>
        <p:nvSpPr>
          <p:cNvPr id="155"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Likewise on the other side of the equator, Sierra Leone shows a downwards trend for 110 years. </a:t>
            </a:r>
            <a:endParaRPr b="0" lang="en-AU"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sldImg"/>
          </p:nvPr>
        </p:nvSpPr>
        <p:spPr>
          <a:xfrm>
            <a:off x="216360" y="812520"/>
            <a:ext cx="7126560" cy="4008600"/>
          </a:xfrm>
          <a:prstGeom prst="rect">
            <a:avLst/>
          </a:prstGeom>
        </p:spPr>
      </p:sp>
      <p:sp>
        <p:nvSpPr>
          <p:cNvPr id="157"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Heading to the deep South, Antarctica, we see a downwards trend for 60 years.</a:t>
            </a:r>
            <a:endParaRPr b="0" lang="en-AU"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sldImg"/>
          </p:nvPr>
        </p:nvSpPr>
        <p:spPr>
          <a:xfrm>
            <a:off x="216360" y="812520"/>
            <a:ext cx="7126560" cy="4008600"/>
          </a:xfrm>
          <a:prstGeom prst="rect">
            <a:avLst/>
          </a:prstGeom>
        </p:spPr>
      </p:sp>
      <p:sp>
        <p:nvSpPr>
          <p:cNvPr id="159"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Over to Brazil near the equator.</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A downwards trend for 113 years.</a:t>
            </a:r>
            <a:endParaRPr b="0" lang="en-AU"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sldImg"/>
          </p:nvPr>
        </p:nvSpPr>
        <p:spPr>
          <a:xfrm>
            <a:off x="216360" y="812520"/>
            <a:ext cx="7126560" cy="4008600"/>
          </a:xfrm>
          <a:prstGeom prst="rect">
            <a:avLst/>
          </a:prstGeom>
        </p:spPr>
      </p:sp>
      <p:sp>
        <p:nvSpPr>
          <p:cNvPr id="161"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And here we have Australia with the longest records going back 139 years.</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A downwards trend, mimicking the US plot until Jim Hansen made his presentation to Congress in 1988.</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Suddenly the temperatures started to rise.</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Why was that?</a:t>
            </a:r>
            <a:endParaRPr b="0" lang="en-AU"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sldImg"/>
          </p:nvPr>
        </p:nvSpPr>
        <p:spPr>
          <a:xfrm>
            <a:off x="216360" y="812520"/>
            <a:ext cx="7126560" cy="4008600"/>
          </a:xfrm>
          <a:prstGeom prst="rect">
            <a:avLst/>
          </a:prstGeom>
        </p:spPr>
      </p:sp>
      <p:sp>
        <p:nvSpPr>
          <p:cNvPr id="163" name="PlaceHolder 2"/>
          <p:cNvSpPr>
            <a:spLocks noGrp="1"/>
          </p:cNvSpPr>
          <p:nvPr>
            <p:ph type="body"/>
          </p:nvPr>
        </p:nvSpPr>
        <p:spPr>
          <a:xfrm>
            <a:off x="756000" y="5078520"/>
            <a:ext cx="6047280" cy="5488920"/>
          </a:xfrm>
          <a:prstGeom prst="rect">
            <a:avLst/>
          </a:prstGeom>
        </p:spPr>
        <p:txBody>
          <a:bodyPr lIns="0" rIns="0" tIns="0" bIns="0">
            <a:spAutoFit/>
          </a:bodyPr>
          <a:p>
            <a:pPr marL="216000" indent="-216000">
              <a:lnSpc>
                <a:spcPct val="100000"/>
              </a:lnSpc>
            </a:pPr>
            <a:r>
              <a:rPr b="0" lang="en-AU" sz="2000" spc="-1" strike="noStrike">
                <a:latin typeface="Arial"/>
              </a:rPr>
              <a:t>The Australian Bureau of Meteorology modernised its network by installing new Stevenson Screens but they installed smaller ones which are known to record higher temperatures.</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They did not run the old equipment in parallel with the new ones; something Dr Jennifer Marohasy has been trying to get them to do for some years now!</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Similarly, they installed digital measuring systems, replacing the analogue.  Once again, they did not run these systems in parallel for a meaningful period of time, ie, 5 years to calibrate old temperatures with new.</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The digital equipment was configured so that it would not record temperatures below -10C.  This fault has now been rectified.</a:t>
            </a:r>
            <a:endParaRPr b="0" lang="en-AU"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sldImg"/>
          </p:nvPr>
        </p:nvSpPr>
        <p:spPr>
          <a:xfrm>
            <a:off x="216360" y="812520"/>
            <a:ext cx="7126560" cy="4008600"/>
          </a:xfrm>
          <a:prstGeom prst="rect">
            <a:avLst/>
          </a:prstGeom>
        </p:spPr>
      </p:sp>
      <p:sp>
        <p:nvSpPr>
          <p:cNvPr id="165" name="PlaceHolder 2"/>
          <p:cNvSpPr>
            <a:spLocks noGrp="1"/>
          </p:cNvSpPr>
          <p:nvPr>
            <p:ph type="body"/>
          </p:nvPr>
        </p:nvSpPr>
        <p:spPr>
          <a:xfrm>
            <a:off x="326160" y="5078520"/>
            <a:ext cx="6954120" cy="5488920"/>
          </a:xfrm>
          <a:prstGeom prst="rect">
            <a:avLst/>
          </a:prstGeom>
        </p:spPr>
        <p:txBody>
          <a:bodyPr lIns="0" rIns="0" tIns="0" bIns="0">
            <a:spAutoFit/>
          </a:bodyPr>
          <a:p>
            <a:pPr marL="216000" indent="-216000">
              <a:lnSpc>
                <a:spcPct val="100000"/>
              </a:lnSpc>
            </a:pPr>
            <a:r>
              <a:rPr b="0" lang="en-AU" sz="2000" spc="-1" strike="noStrike">
                <a:latin typeface="Arial"/>
              </a:rPr>
              <a:t>The Australian Bureau of Meteorology, when migrating the handwritten records to their computer database did not faithfully transcribe all records.  Some very hot temperatures were omitted. (Discovered by Mr Craig Kelly MP)</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They then carried out a process in collaboration with the US National Oceanic and Atmospheric Administration (NOAA – custodians of  the Global Historical Climate Network, GHCN, records) to “homogenise” the data in the temperature records.</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I have reviewed their stated reasons for doing this and find that, empirically and in science, they have no merit.</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The end result is to feed into the global warming narrative when all raw data from around the world indicates a global cooling trend over the last 100+ years.</a:t>
            </a:r>
            <a:endParaRPr b="0" lang="en-AU"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sldImg"/>
          </p:nvPr>
        </p:nvSpPr>
        <p:spPr>
          <a:xfrm>
            <a:off x="216360" y="812520"/>
            <a:ext cx="7126560" cy="4008600"/>
          </a:xfrm>
          <a:prstGeom prst="rect">
            <a:avLst/>
          </a:prstGeom>
        </p:spPr>
      </p:sp>
      <p:sp>
        <p:nvSpPr>
          <p:cNvPr id="167" name="PlaceHolder 2"/>
          <p:cNvSpPr>
            <a:spLocks noGrp="1"/>
          </p:cNvSpPr>
          <p:nvPr>
            <p:ph type="body"/>
          </p:nvPr>
        </p:nvSpPr>
        <p:spPr>
          <a:xfrm>
            <a:off x="756000" y="5078520"/>
            <a:ext cx="6047280" cy="4811040"/>
          </a:xfrm>
          <a:prstGeom prst="rect">
            <a:avLst/>
          </a:prstGeom>
        </p:spPr>
        <p:txBody>
          <a:bodyPr lIns="0" rIns="0" tIns="0" bIns="0">
            <a:spAutoFit/>
          </a:bodyPr>
          <a:p>
            <a:pPr marL="216000" indent="-216000">
              <a:lnSpc>
                <a:spcPct val="100000"/>
              </a:lnSpc>
            </a:pPr>
            <a:r>
              <a:rPr b="0" lang="en-AU" sz="2000" spc="-1" strike="noStrike">
                <a:latin typeface="Arial"/>
              </a:rPr>
              <a:t>In 2020-2021 the Northern Hemisphere had one of its snowiest winters since records began in 1979</a:t>
            </a:r>
            <a:endParaRPr b="0" lang="en-AU"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rIns="0" tIns="0" bIns="0">
            <a:normAutofit/>
          </a:bodyPr>
          <a:p>
            <a:endParaRPr b="0" lang="en-AU" sz="3200" spc="-1" strike="noStrike">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rIns="0" tIns="0" bIns="0">
            <a:normAutofit/>
          </a:bodyPr>
          <a:p>
            <a:endParaRPr b="0" lang="en-AU" sz="3200" spc="-1" strike="noStrike">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rIns="0" tIns="0" bIns="0">
            <a:normAutofit/>
          </a:bodyPr>
          <a:p>
            <a:endParaRPr b="0" lang="en-AU" sz="3200" spc="-1" strike="noStrike">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rIns="0" tIns="0" bIns="0">
            <a:normAutofit/>
          </a:bodyPr>
          <a:p>
            <a:endParaRPr b="0" lang="en-AU" sz="3200" spc="-1" strike="noStrike">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rIns="0" tIns="0" bIns="0">
            <a:normAutofit/>
          </a:bodyPr>
          <a:p>
            <a:endParaRPr b="0" lang="en-AU" sz="3200" spc="-1" strike="noStrike">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rIns="0" tIns="0" bIns="0">
            <a:normAutofit/>
          </a:bodyPr>
          <a:p>
            <a:endParaRPr b="0" lang="en-AU" sz="3200" spc="-1" strike="noStrike">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rIns="0" tIns="0" bIns="0">
            <a:normAutofit/>
          </a:bodyPr>
          <a:p>
            <a:endParaRPr b="0" lang="en-AU" sz="3200" spc="-1" strike="noStrike">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rIns="0" tIns="0" bIns="0">
            <a:normAutofit/>
          </a:bodyPr>
          <a:p>
            <a:endParaRPr b="0" lang="en-AU" sz="3200" spc="-1" strike="noStrike">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rIns="0" tIns="0" bIns="0">
            <a:normAutofit/>
          </a:bodyPr>
          <a:p>
            <a:endParaRPr b="0" lang="en-AU" sz="3200" spc="-1" strike="noStrike">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en-A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rIns="0" tIns="0" bIns="0">
            <a:normAutofit/>
          </a:bodyPr>
          <a:p>
            <a:endParaRPr b="0" lang="en-A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rIns="0" tIns="0" bIns="0">
            <a:normAutofit/>
          </a:bodyPr>
          <a:p>
            <a:endParaRPr b="0" lang="en-AU" sz="3200" spc="-1" strike="noStrike">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rIns="0" tIns="0" bIns="0">
            <a:normAutofit/>
          </a:bodyPr>
          <a:p>
            <a:endParaRPr b="0" lang="en-A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en-A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rIns="0" tIns="0" bIns="0">
            <a:normAutofit/>
          </a:bodyPr>
          <a:p>
            <a:endParaRPr b="0" lang="en-AU" sz="3200" spc="-1" strike="noStrike">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rIns="0" tIns="0" bIns="0">
            <a:normAutofit/>
          </a:bodyPr>
          <a:p>
            <a:endParaRPr b="0" lang="en-AU" sz="3200" spc="-1" strike="noStrike">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en-A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rIns="0" tIns="0" bIns="0">
            <a:normAutofit/>
          </a:bodyPr>
          <a:p>
            <a:endParaRPr b="0" lang="en-AU" sz="3200" spc="-1" strike="noStrike">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rIns="0" tIns="0" bIns="0">
            <a:normAutofit/>
          </a:bodyPr>
          <a:p>
            <a:endParaRPr b="0" lang="en-AU" sz="3200" spc="-1" strike="noStrike">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rIns="0" tIns="0" bIns="0">
            <a:normAutofit/>
          </a:bodyPr>
          <a:p>
            <a:endParaRPr b="0" lang="en-AU" sz="3200" spc="-1" strike="noStrike">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rIns="0" tIns="0" bIns="0">
            <a:normAutofit/>
          </a:bodyPr>
          <a:p>
            <a:endParaRPr b="0" lang="en-AU" sz="3200" spc="-1" strike="noStrike">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rIns="0" tIns="0" bIns="0">
            <a:normAutofit/>
          </a:bodyPr>
          <a:p>
            <a:endParaRPr b="0" lang="en-AU" sz="3200" spc="-1" strike="noStrike">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rIns="0" tIns="0" bIns="0">
            <a:normAutofit/>
          </a:bodyPr>
          <a:p>
            <a:endParaRPr b="0" lang="en-AU" sz="3200" spc="-1" strike="noStrike">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rIns="0" tIns="0" bIns="0">
            <a:normAutofit/>
          </a:bodyPr>
          <a:p>
            <a:endParaRPr b="0" lang="en-AU" sz="3200" spc="-1" strike="noStrike">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rIns="0" tIns="0" bIns="0">
            <a:normAutofit/>
          </a:bodyPr>
          <a:p>
            <a:endParaRPr b="0" lang="en-AU" sz="3200" spc="-1" strike="noStrike">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rIns="0" tIns="0" bIns="0">
            <a:normAutofit/>
          </a:bodyPr>
          <a:p>
            <a:endParaRPr b="0" lang="en-AU" sz="3200" spc="-1" strike="noStrike">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rIns="0" tIns="0" bIns="0">
            <a:normAutofit/>
          </a:bodyPr>
          <a:p>
            <a:endParaRPr b="0" lang="en-AU" sz="3200" spc="-1" strike="noStrike">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rIns="0" tIns="0" bIns="0">
            <a:normAutofit/>
          </a:bodyPr>
          <a:p>
            <a:endParaRPr b="0" lang="en-AU" sz="3200" spc="-1" strike="noStrike">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rIns="0" tIns="0" bIns="0">
            <a:normAutofit/>
          </a:bodyPr>
          <a:p>
            <a:endParaRPr b="0" lang="en-AU" sz="3200" spc="-1" strike="noStrike">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rIns="0" tIns="0" bIns="0">
            <a:normAutofit/>
          </a:bodyPr>
          <a:p>
            <a:endParaRPr b="0" lang="en-AU" sz="3200" spc="-1" strike="noStrike">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rIns="0" tIns="0" bIns="0">
            <a:normAutofit/>
          </a:bodyPr>
          <a:p>
            <a:endParaRPr b="0" lang="en-A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rIns="0" tIns="0" bIns="0">
            <a:normAutofit/>
          </a:bodyPr>
          <a:p>
            <a:endParaRPr b="0" lang="en-AU" sz="3200" spc="-1" strike="noStrike">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rIns="0" tIns="0" bIns="0">
            <a:normAutofit/>
          </a:bodyPr>
          <a:p>
            <a:endParaRPr b="0" lang="en-A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en-A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rIns="0" tIns="0" bIns="0">
            <a:normAutofit/>
          </a:bodyPr>
          <a:p>
            <a:endParaRPr b="0" lang="en-AU" sz="3200" spc="-1" strike="noStrike">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rIns="0" tIns="0" bIns="0">
            <a:normAutofit/>
          </a:bodyPr>
          <a:p>
            <a:endParaRPr b="0" lang="en-AU" sz="3200" spc="-1" strike="noStrike">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rIns="0" tIns="0" bIns="0">
            <a:normAutofit/>
          </a:bodyPr>
          <a:p>
            <a:endParaRPr b="0" lang="en-AU" sz="3200" spc="-1" strike="noStrike">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rIns="0" tIns="0" bIns="0">
            <a:normAutofit/>
          </a:bodyPr>
          <a:p>
            <a:endParaRPr b="0" lang="en-AU" sz="3200" spc="-1" strike="noStrike">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rIns="0" tIns="0" bIns="0">
            <a:normAutofit/>
          </a:bodyPr>
          <a:p>
            <a:endParaRPr b="0" lang="en-A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en-AU" sz="4400" spc="-1" strike="noStrike">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rIns="0" tIns="0" bIns="0">
            <a:normAutofit/>
          </a:bodyPr>
          <a:p>
            <a:endParaRPr b="0" lang="en-AU" sz="3200" spc="-1" strike="noStrike">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rIns="0" tIns="0" bIns="0">
            <a:normAutofit/>
          </a:bodyPr>
          <a:p>
            <a:endParaRPr b="0" lang="en-AU" sz="3200" spc="-1" strike="noStrike">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rIns="0" tIns="0" bIns="0">
            <a:normAutofit/>
          </a:bodyPr>
          <a:p>
            <a:endParaRPr b="0" lang="en-A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AU" sz="4400" spc="-1" strike="noStrike">
                <a:latin typeface="Arial"/>
              </a:rPr>
              <a:t>Click to edit the title text format</a:t>
            </a:r>
            <a:endParaRPr b="0" lang="en-AU" sz="4400" spc="-1" strike="noStrike">
              <a:latin typeface="Arial"/>
            </a:endParaRPr>
          </a:p>
        </p:txBody>
      </p:sp>
      <p:sp>
        <p:nvSpPr>
          <p:cNvPr id="1"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AU" sz="4400" spc="-1" strike="noStrike">
                <a:latin typeface="Arial"/>
              </a:rPr>
              <a:t>Click to edit the title text format</a:t>
            </a:r>
            <a:endParaRPr b="0" lang="en-AU" sz="4400" spc="-1" strike="noStrike">
              <a:latin typeface="Arial"/>
            </a:endParaRPr>
          </a:p>
        </p:txBody>
      </p:sp>
      <p:sp>
        <p:nvSpPr>
          <p:cNvPr id="39"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3.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 descr=""/>
          <p:cNvPicPr/>
          <p:nvPr/>
        </p:nvPicPr>
        <p:blipFill>
          <a:blip r:embed="rId1"/>
          <a:stretch/>
        </p:blipFill>
        <p:spPr>
          <a:xfrm>
            <a:off x="520920" y="889200"/>
            <a:ext cx="4678200" cy="4278600"/>
          </a:xfrm>
          <a:prstGeom prst="rect">
            <a:avLst/>
          </a:prstGeom>
          <a:ln>
            <a:noFill/>
          </a:ln>
        </p:spPr>
      </p:pic>
      <p:sp>
        <p:nvSpPr>
          <p:cNvPr id="83" name="CustomShape 1"/>
          <p:cNvSpPr/>
          <p:nvPr/>
        </p:nvSpPr>
        <p:spPr>
          <a:xfrm>
            <a:off x="504000" y="354600"/>
            <a:ext cx="9070560" cy="304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Unadjusted Data</a:t>
            </a:r>
            <a:r>
              <a:rPr b="0" lang="en-AU" sz="2000" spc="-1" strike="noStrike">
                <a:solidFill>
                  <a:srgbClr val="000000"/>
                </a:solidFill>
                <a:latin typeface="Arial"/>
                <a:ea typeface="DejaVu Sans"/>
              </a:rPr>
              <a:t> - US Climatology Network (1910 - 2018)</a:t>
            </a:r>
            <a:endParaRPr b="0" lang="en-AU" sz="2000" spc="-1" strike="noStrike">
              <a:latin typeface="Arial"/>
            </a:endParaRPr>
          </a:p>
        </p:txBody>
      </p:sp>
      <p:sp>
        <p:nvSpPr>
          <p:cNvPr id="84" name="CustomShape 2"/>
          <p:cNvSpPr/>
          <p:nvPr/>
        </p:nvSpPr>
        <p:spPr>
          <a:xfrm>
            <a:off x="5775120" y="4471200"/>
            <a:ext cx="3243240" cy="69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AU" sz="2000" spc="-1" strike="noStrike">
                <a:solidFill>
                  <a:srgbClr val="000000"/>
                </a:solidFill>
                <a:latin typeface="Arial"/>
                <a:ea typeface="DejaVu Sans"/>
              </a:rPr>
              <a:t>Average trend downwards</a:t>
            </a:r>
            <a:endParaRPr b="0" lang="en-AU" sz="2000" spc="-1" strike="noStrike">
              <a:latin typeface="Arial"/>
            </a:endParaRPr>
          </a:p>
          <a:p>
            <a:pPr algn="ctr">
              <a:lnSpc>
                <a:spcPct val="100000"/>
              </a:lnSpc>
            </a:pPr>
            <a:r>
              <a:rPr b="0" lang="en-AU" sz="2000" spc="-1" strike="noStrike">
                <a:solidFill>
                  <a:srgbClr val="000000"/>
                </a:solidFill>
                <a:latin typeface="Arial"/>
                <a:ea typeface="DejaVu Sans"/>
              </a:rPr>
              <a:t>for 108 years</a:t>
            </a:r>
            <a:endParaRPr b="0" lang="en-AU" sz="2000" spc="-1" strike="noStrike">
              <a:latin typeface="Arial"/>
            </a:endParaRPr>
          </a:p>
        </p:txBody>
      </p:sp>
      <p:pic>
        <p:nvPicPr>
          <p:cNvPr id="85" name="" descr=""/>
          <p:cNvPicPr/>
          <p:nvPr/>
        </p:nvPicPr>
        <p:blipFill>
          <a:blip r:embed="rId2"/>
          <a:stretch/>
        </p:blipFill>
        <p:spPr>
          <a:xfrm>
            <a:off x="5465520" y="1380960"/>
            <a:ext cx="3809160" cy="295200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504000" y="393840"/>
            <a:ext cx="9070560" cy="6098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Northern Hemisphere Snow Extent (1967-2020)</a:t>
            </a:r>
            <a:br/>
            <a:r>
              <a:rPr b="1" lang="en-AU" sz="2000" spc="-1" strike="noStrike">
                <a:solidFill>
                  <a:srgbClr val="000000"/>
                </a:solidFill>
                <a:latin typeface="Arial"/>
                <a:ea typeface="DejaVu Sans"/>
              </a:rPr>
              <a:t>has been increasing </a:t>
            </a:r>
            <a:endParaRPr b="0" lang="en-AU" sz="2000" spc="-1" strike="noStrike">
              <a:latin typeface="Arial"/>
            </a:endParaRPr>
          </a:p>
        </p:txBody>
      </p:sp>
      <p:pic>
        <p:nvPicPr>
          <p:cNvPr id="114" name="" descr=""/>
          <p:cNvPicPr/>
          <p:nvPr/>
        </p:nvPicPr>
        <p:blipFill>
          <a:blip r:embed="rId1"/>
          <a:stretch/>
        </p:blipFill>
        <p:spPr>
          <a:xfrm>
            <a:off x="2857680" y="1490400"/>
            <a:ext cx="4408560" cy="3351240"/>
          </a:xfrm>
          <a:prstGeom prst="rect">
            <a:avLst/>
          </a:prstGeom>
          <a:ln>
            <a:noFill/>
          </a:ln>
        </p:spPr>
      </p:pic>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504000" y="546120"/>
            <a:ext cx="9070560" cy="304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The Sun has gone Blank</a:t>
            </a:r>
            <a:endParaRPr b="0" lang="en-AU" sz="2000" spc="-1" strike="noStrike">
              <a:latin typeface="Arial"/>
            </a:endParaRPr>
          </a:p>
        </p:txBody>
      </p:sp>
      <p:pic>
        <p:nvPicPr>
          <p:cNvPr id="116" name="" descr=""/>
          <p:cNvPicPr/>
          <p:nvPr/>
        </p:nvPicPr>
        <p:blipFill>
          <a:blip r:embed="rId1"/>
          <a:stretch/>
        </p:blipFill>
        <p:spPr>
          <a:xfrm>
            <a:off x="3157920" y="1748880"/>
            <a:ext cx="3809160" cy="2199600"/>
          </a:xfrm>
          <a:prstGeom prst="rect">
            <a:avLst/>
          </a:prstGeom>
          <a:ln>
            <a:noFill/>
          </a:ln>
        </p:spPr>
      </p:pic>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504000" y="546120"/>
            <a:ext cx="9070560" cy="304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Sun's strength is decreasing and will continue to do so</a:t>
            </a:r>
            <a:endParaRPr b="0" lang="en-AU" sz="2000" spc="-1" strike="noStrike">
              <a:latin typeface="Arial"/>
            </a:endParaRPr>
          </a:p>
        </p:txBody>
      </p:sp>
      <p:pic>
        <p:nvPicPr>
          <p:cNvPr id="118" name="" descr=""/>
          <p:cNvPicPr/>
          <p:nvPr/>
        </p:nvPicPr>
        <p:blipFill>
          <a:blip r:embed="rId1"/>
          <a:stretch/>
        </p:blipFill>
        <p:spPr>
          <a:xfrm>
            <a:off x="2231280" y="1641240"/>
            <a:ext cx="5336640" cy="2734560"/>
          </a:xfrm>
          <a:prstGeom prst="rect">
            <a:avLst/>
          </a:prstGeom>
          <a:ln>
            <a:noFill/>
          </a:ln>
        </p:spPr>
      </p:pic>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504000" y="393480"/>
            <a:ext cx="9070560" cy="61020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$1.3 Trillion Government Debt</a:t>
            </a:r>
            <a:br/>
            <a:r>
              <a:rPr b="1" lang="en-AU" sz="2000" spc="-1" strike="noStrike">
                <a:solidFill>
                  <a:srgbClr val="000000"/>
                </a:solidFill>
                <a:latin typeface="Arial"/>
                <a:ea typeface="DejaVu Sans"/>
              </a:rPr>
              <a:t>wasting huge amounts of money &amp; crippling industry.</a:t>
            </a:r>
            <a:endParaRPr b="0" lang="en-AU" sz="2000" spc="-1" strike="noStrike">
              <a:latin typeface="Arial"/>
            </a:endParaRPr>
          </a:p>
        </p:txBody>
      </p:sp>
      <p:sp>
        <p:nvSpPr>
          <p:cNvPr id="120" name="CustomShape 2"/>
          <p:cNvSpPr/>
          <p:nvPr/>
        </p:nvSpPr>
        <p:spPr>
          <a:xfrm>
            <a:off x="5174280" y="1373400"/>
            <a:ext cx="4671360" cy="1187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AU" sz="1800" spc="-1" strike="noStrike">
                <a:solidFill>
                  <a:srgbClr val="000000"/>
                </a:solidFill>
                <a:latin typeface="Arial"/>
                <a:ea typeface="DejaVu Sans"/>
              </a:rPr>
              <a:t>Because of the introduction of “solar &amp; wind” there is </a:t>
            </a:r>
            <a:r>
              <a:rPr b="0" lang="en-AU" sz="1800" spc="-1" strike="noStrike">
                <a:solidFill>
                  <a:srgbClr val="ff0000"/>
                </a:solidFill>
                <a:latin typeface="Arial"/>
                <a:ea typeface="DejaVu Sans"/>
              </a:rPr>
              <a:t>a cost of </a:t>
            </a:r>
            <a:r>
              <a:rPr b="1" lang="en-AU" sz="1800" spc="-1" strike="noStrike">
                <a:solidFill>
                  <a:srgbClr val="ff0000"/>
                </a:solidFill>
                <a:latin typeface="Arial"/>
                <a:ea typeface="DejaVu Sans"/>
              </a:rPr>
              <a:t>$14 billion per year</a:t>
            </a:r>
            <a:r>
              <a:rPr b="0" lang="en-AU" sz="1800" spc="-1" strike="noStrike">
                <a:solidFill>
                  <a:srgbClr val="ff0000"/>
                </a:solidFill>
                <a:latin typeface="Arial"/>
                <a:ea typeface="DejaVu Sans"/>
              </a:rPr>
              <a:t> </a:t>
            </a:r>
            <a:endParaRPr b="0" lang="en-AU" sz="1800" spc="-1" strike="noStrike">
              <a:latin typeface="Arial"/>
            </a:endParaRPr>
          </a:p>
          <a:p>
            <a:pPr>
              <a:lnSpc>
                <a:spcPct val="100000"/>
              </a:lnSpc>
            </a:pPr>
            <a:r>
              <a:rPr b="0" lang="en-AU" sz="1800" spc="-1" strike="noStrike">
                <a:solidFill>
                  <a:srgbClr val="ff0000"/>
                </a:solidFill>
                <a:latin typeface="Arial"/>
                <a:ea typeface="DejaVu Sans"/>
              </a:rPr>
              <a:t>incurred by consumers and taxpayers, or a </a:t>
            </a:r>
            <a:endParaRPr b="0" lang="en-AU" sz="1800" spc="-1" strike="noStrike">
              <a:latin typeface="Arial"/>
            </a:endParaRPr>
          </a:p>
          <a:p>
            <a:pPr>
              <a:lnSpc>
                <a:spcPct val="100000"/>
              </a:lnSpc>
            </a:pPr>
            <a:r>
              <a:rPr b="0" lang="en-AU" sz="1800" spc="-1" strike="noStrike">
                <a:solidFill>
                  <a:srgbClr val="ff0000"/>
                </a:solidFill>
                <a:latin typeface="Arial"/>
                <a:ea typeface="DejaVu Sans"/>
              </a:rPr>
              <a:t>total cost of </a:t>
            </a:r>
            <a:r>
              <a:rPr b="1" lang="en-AU" sz="1800" spc="-1" strike="noStrike">
                <a:solidFill>
                  <a:srgbClr val="ff0000"/>
                </a:solidFill>
                <a:latin typeface="Arial"/>
                <a:ea typeface="DejaVu Sans"/>
              </a:rPr>
              <a:t>$140 billion over 10 years</a:t>
            </a:r>
            <a:r>
              <a:rPr b="0" lang="en-AU" sz="1800" spc="-1" strike="noStrike">
                <a:solidFill>
                  <a:srgbClr val="ff0000"/>
                </a:solidFill>
                <a:latin typeface="Arial"/>
                <a:ea typeface="DejaVu Sans"/>
              </a:rPr>
              <a:t>.</a:t>
            </a:r>
            <a:endParaRPr b="0" lang="en-AU" sz="1800" spc="-1" strike="noStrike">
              <a:latin typeface="Arial"/>
            </a:endParaRPr>
          </a:p>
        </p:txBody>
      </p:sp>
      <p:sp>
        <p:nvSpPr>
          <p:cNvPr id="121" name="CustomShape 3"/>
          <p:cNvSpPr/>
          <p:nvPr/>
        </p:nvSpPr>
        <p:spPr>
          <a:xfrm>
            <a:off x="5214240" y="2701800"/>
            <a:ext cx="4172760" cy="9126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AU" sz="1800" spc="-1" strike="noStrike">
                <a:solidFill>
                  <a:srgbClr val="ff0000"/>
                </a:solidFill>
                <a:latin typeface="Arial"/>
                <a:ea typeface="DejaVu Sans"/>
              </a:rPr>
              <a:t>Already 10 coal fired baseload</a:t>
            </a:r>
            <a:endParaRPr b="0" lang="en-AU" sz="1800" spc="-1" strike="noStrike">
              <a:latin typeface="Arial"/>
            </a:endParaRPr>
          </a:p>
          <a:p>
            <a:pPr>
              <a:lnSpc>
                <a:spcPct val="100000"/>
              </a:lnSpc>
            </a:pPr>
            <a:r>
              <a:rPr b="0" lang="en-AU" sz="1800" spc="-1" strike="noStrike">
                <a:solidFill>
                  <a:srgbClr val="ff0000"/>
                </a:solidFill>
                <a:latin typeface="Arial"/>
                <a:ea typeface="DejaVu Sans"/>
              </a:rPr>
              <a:t>power stations have closed in Australia.</a:t>
            </a:r>
            <a:endParaRPr b="0" lang="en-AU" sz="1800" spc="-1" strike="noStrike">
              <a:latin typeface="Arial"/>
            </a:endParaRPr>
          </a:p>
        </p:txBody>
      </p:sp>
      <p:pic>
        <p:nvPicPr>
          <p:cNvPr id="122" name="" descr=""/>
          <p:cNvPicPr/>
          <p:nvPr/>
        </p:nvPicPr>
        <p:blipFill>
          <a:blip r:embed="rId1"/>
          <a:stretch/>
        </p:blipFill>
        <p:spPr>
          <a:xfrm>
            <a:off x="1675800" y="1080000"/>
            <a:ext cx="3237840" cy="4018680"/>
          </a:xfrm>
          <a:prstGeom prst="rect">
            <a:avLst/>
          </a:prstGeom>
          <a:ln>
            <a:noFill/>
          </a:ln>
        </p:spPr>
      </p:pic>
      <p:sp>
        <p:nvSpPr>
          <p:cNvPr id="123" name="CustomShape 4"/>
          <p:cNvSpPr/>
          <p:nvPr/>
        </p:nvSpPr>
        <p:spPr>
          <a:xfrm>
            <a:off x="5250240" y="3925800"/>
            <a:ext cx="4172760" cy="1186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AU" sz="1800" spc="-1" strike="noStrike">
                <a:solidFill>
                  <a:srgbClr val="ff0000"/>
                </a:solidFill>
                <a:latin typeface="Arial"/>
                <a:ea typeface="DejaVu Sans"/>
              </a:rPr>
              <a:t>With $140 billion, the Australian Taxpayer could have built </a:t>
            </a:r>
            <a:endParaRPr b="0" lang="en-AU" sz="1800" spc="-1" strike="noStrike">
              <a:latin typeface="Arial"/>
            </a:endParaRPr>
          </a:p>
          <a:p>
            <a:pPr>
              <a:lnSpc>
                <a:spcPct val="100000"/>
              </a:lnSpc>
            </a:pPr>
            <a:r>
              <a:rPr b="1" lang="en-AU" sz="1800" spc="-1" strike="noStrike">
                <a:solidFill>
                  <a:srgbClr val="ff0000"/>
                </a:solidFill>
                <a:latin typeface="Arial"/>
                <a:ea typeface="DejaVu Sans"/>
              </a:rPr>
              <a:t>70 coal fired power stations</a:t>
            </a:r>
            <a:endParaRPr b="0" lang="en-AU" sz="1800" spc="-1" strike="noStrike">
              <a:latin typeface="Arial"/>
            </a:endParaRPr>
          </a:p>
          <a:p>
            <a:pPr>
              <a:lnSpc>
                <a:spcPct val="100000"/>
              </a:lnSpc>
            </a:pPr>
            <a:r>
              <a:rPr b="1" lang="en-AU" sz="1800" spc="-1" strike="noStrike">
                <a:solidFill>
                  <a:srgbClr val="ff0000"/>
                </a:solidFill>
                <a:latin typeface="Arial"/>
                <a:ea typeface="DejaVu Sans"/>
              </a:rPr>
              <a:t>or 35 Nuclear power stations!</a:t>
            </a:r>
            <a:endParaRPr b="0" lang="en-AU" sz="1800" spc="-1" strike="noStrike">
              <a:latin typeface="Arial"/>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 descr=""/>
          <p:cNvPicPr/>
          <p:nvPr/>
        </p:nvPicPr>
        <p:blipFill>
          <a:blip r:embed="rId1"/>
          <a:stretch/>
        </p:blipFill>
        <p:spPr>
          <a:xfrm>
            <a:off x="1845000" y="1030680"/>
            <a:ext cx="5706000" cy="4037040"/>
          </a:xfrm>
          <a:prstGeom prst="rect">
            <a:avLst/>
          </a:prstGeom>
          <a:ln>
            <a:noFill/>
          </a:ln>
        </p:spPr>
      </p:pic>
      <p:sp>
        <p:nvSpPr>
          <p:cNvPr id="125" name="CustomShape 1"/>
          <p:cNvSpPr/>
          <p:nvPr/>
        </p:nvSpPr>
        <p:spPr>
          <a:xfrm>
            <a:off x="504000" y="426240"/>
            <a:ext cx="9070560" cy="547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Atmospheric Carbon Dioxide Concentration</a:t>
            </a:r>
            <a:endParaRPr b="0" lang="en-AU" sz="1800" spc="-1" strike="noStrike">
              <a:latin typeface="Arial"/>
            </a:endParaRPr>
          </a:p>
          <a:p>
            <a:pPr algn="ctr">
              <a:lnSpc>
                <a:spcPct val="100000"/>
              </a:lnSpc>
            </a:pPr>
            <a:r>
              <a:rPr b="0" lang="en-AU" sz="1800" spc="-1" strike="noStrike">
                <a:solidFill>
                  <a:srgbClr val="000000"/>
                </a:solidFill>
                <a:latin typeface="Arial"/>
                <a:ea typeface="DejaVu Sans"/>
              </a:rPr>
              <a:t>is not affected by policies or by the COVID 2020 shutdown of industry</a:t>
            </a:r>
            <a:endParaRPr b="0" lang="en-AU" sz="1800" spc="-1" strike="noStrike">
              <a:latin typeface="Arial"/>
            </a:endParaRPr>
          </a:p>
        </p:txBody>
      </p:sp>
    </p:spTree>
  </p:cSld>
  <mc:AlternateContent>
    <mc:Choice Requires="p14">
      <p:transition spd="slow" p14:dur="2000"/>
    </mc:Choice>
    <mc:Fallback>
      <p:transition spd="slow"/>
    </mc:Fallback>
  </mc:AlternateContent>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504000" y="290520"/>
            <a:ext cx="9070560" cy="8222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Atmospheric Carbon Dioxide Concentration</a:t>
            </a:r>
            <a:endParaRPr b="0" lang="en-AU" sz="1800" spc="-1" strike="noStrike">
              <a:latin typeface="Arial"/>
            </a:endParaRPr>
          </a:p>
          <a:p>
            <a:pPr algn="ctr">
              <a:lnSpc>
                <a:spcPct val="100000"/>
              </a:lnSpc>
            </a:pPr>
            <a:r>
              <a:rPr b="0" lang="en-AU" sz="1800" spc="-1" strike="noStrike">
                <a:solidFill>
                  <a:srgbClr val="000000"/>
                </a:solidFill>
                <a:latin typeface="Arial"/>
                <a:ea typeface="DejaVu Sans"/>
              </a:rPr>
              <a:t>is analogous to a queue.  CO2 Molecules arrive and molecules are processed.</a:t>
            </a:r>
            <a:endParaRPr b="0" lang="en-AU" sz="1800" spc="-1" strike="noStrike">
              <a:latin typeface="Arial"/>
            </a:endParaRPr>
          </a:p>
          <a:p>
            <a:pPr algn="ctr">
              <a:lnSpc>
                <a:spcPct val="100000"/>
              </a:lnSpc>
            </a:pPr>
            <a:r>
              <a:rPr b="0" lang="en-AU" sz="1800" spc="-1" strike="noStrike">
                <a:solidFill>
                  <a:srgbClr val="000000"/>
                </a:solidFill>
                <a:latin typeface="Arial"/>
                <a:ea typeface="DejaVu Sans"/>
              </a:rPr>
              <a:t>The rate of processing has grown by many times that of mankind's total emissions!</a:t>
            </a:r>
            <a:endParaRPr b="0" lang="en-AU" sz="1800" spc="-1" strike="noStrike">
              <a:latin typeface="Arial"/>
            </a:endParaRPr>
          </a:p>
        </p:txBody>
      </p:sp>
      <p:pic>
        <p:nvPicPr>
          <p:cNvPr id="127" name="" descr=""/>
          <p:cNvPicPr/>
          <p:nvPr/>
        </p:nvPicPr>
        <p:blipFill>
          <a:blip r:embed="rId1"/>
          <a:stretch/>
        </p:blipFill>
        <p:spPr>
          <a:xfrm>
            <a:off x="2068200" y="1197360"/>
            <a:ext cx="5465520" cy="3853080"/>
          </a:xfrm>
          <a:prstGeom prst="rect">
            <a:avLst/>
          </a:prstGeom>
          <a:ln>
            <a:noFill/>
          </a:ln>
        </p:spPr>
      </p:pic>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504000" y="564120"/>
            <a:ext cx="9070560" cy="2746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The effect of increased CO2 – Crop Yields</a:t>
            </a:r>
            <a:endParaRPr b="0" lang="en-AU" sz="1800" spc="-1" strike="noStrike">
              <a:latin typeface="Arial"/>
            </a:endParaRPr>
          </a:p>
        </p:txBody>
      </p:sp>
      <p:pic>
        <p:nvPicPr>
          <p:cNvPr id="129" name="" descr=""/>
          <p:cNvPicPr/>
          <p:nvPr/>
        </p:nvPicPr>
        <p:blipFill>
          <a:blip r:embed="rId1"/>
          <a:stretch/>
        </p:blipFill>
        <p:spPr>
          <a:xfrm>
            <a:off x="1758600" y="1065600"/>
            <a:ext cx="6504840" cy="4133160"/>
          </a:xfrm>
          <a:prstGeom prst="rect">
            <a:avLst/>
          </a:prstGeom>
          <a:ln>
            <a:noFill/>
          </a:ln>
        </p:spPr>
      </p:pic>
    </p:spTree>
  </p:cSld>
  <mc:AlternateContent>
    <mc:Choice Requires="p14">
      <p:transition spd="slow" p14:dur="2000"/>
    </mc:Choice>
    <mc:Fallback>
      <p:transition spd="slow"/>
    </mc:Fallback>
  </mc:AlternateContent>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CustomShape 1"/>
          <p:cNvSpPr/>
          <p:nvPr/>
        </p:nvSpPr>
        <p:spPr>
          <a:xfrm>
            <a:off x="504000" y="562680"/>
            <a:ext cx="9070560" cy="2746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The Climate Crisis?</a:t>
            </a:r>
            <a:endParaRPr b="0" lang="en-AU" sz="1800" spc="-1" strike="noStrike">
              <a:latin typeface="Arial"/>
            </a:endParaRPr>
          </a:p>
        </p:txBody>
      </p:sp>
      <p:pic>
        <p:nvPicPr>
          <p:cNvPr id="131" name="" descr=""/>
          <p:cNvPicPr/>
          <p:nvPr/>
        </p:nvPicPr>
        <p:blipFill>
          <a:blip r:embed="rId1"/>
          <a:stretch/>
        </p:blipFill>
        <p:spPr>
          <a:xfrm>
            <a:off x="2438280" y="1066320"/>
            <a:ext cx="4683600" cy="3700800"/>
          </a:xfrm>
          <a:prstGeom prst="rect">
            <a:avLst/>
          </a:prstGeom>
          <a:ln>
            <a:noFill/>
          </a:ln>
        </p:spPr>
      </p:pic>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504000" y="562680"/>
            <a:ext cx="9070560" cy="2746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The severity of Cyclones &amp; Hurricanes – decreasing over 4 decades </a:t>
            </a:r>
            <a:endParaRPr b="0" lang="en-AU" sz="1800" spc="-1" strike="noStrike">
              <a:latin typeface="Arial"/>
            </a:endParaRPr>
          </a:p>
        </p:txBody>
      </p:sp>
      <p:pic>
        <p:nvPicPr>
          <p:cNvPr id="133" name="" descr=""/>
          <p:cNvPicPr/>
          <p:nvPr/>
        </p:nvPicPr>
        <p:blipFill>
          <a:blip r:embed="rId1"/>
          <a:stretch/>
        </p:blipFill>
        <p:spPr>
          <a:xfrm>
            <a:off x="1760760" y="1314720"/>
            <a:ext cx="6104880" cy="3171240"/>
          </a:xfrm>
          <a:prstGeom prst="rect">
            <a:avLst/>
          </a:prstGeom>
          <a:ln>
            <a:noFill/>
          </a:ln>
        </p:spPr>
      </p:pic>
    </p:spTree>
  </p:cSld>
  <mc:AlternateContent>
    <mc:Choice Requires="p14">
      <p:transition spd="slow" p14:dur="2000"/>
    </mc:Choice>
    <mc:Fallback>
      <p:transition spd="slow"/>
    </mc:Fallback>
  </mc:AlternateContent>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CustomShape 1"/>
          <p:cNvSpPr/>
          <p:nvPr/>
        </p:nvSpPr>
        <p:spPr>
          <a:xfrm>
            <a:off x="504000" y="562680"/>
            <a:ext cx="9070560" cy="2746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The Typhoons &amp; Tornadoes – Decreasing Severity</a:t>
            </a:r>
            <a:endParaRPr b="0" lang="en-AU" sz="1800" spc="-1" strike="noStrike">
              <a:latin typeface="Arial"/>
            </a:endParaRPr>
          </a:p>
        </p:txBody>
      </p:sp>
      <p:pic>
        <p:nvPicPr>
          <p:cNvPr id="135" name="" descr=""/>
          <p:cNvPicPr/>
          <p:nvPr/>
        </p:nvPicPr>
        <p:blipFill>
          <a:blip r:embed="rId1"/>
          <a:stretch/>
        </p:blipFill>
        <p:spPr>
          <a:xfrm>
            <a:off x="832680" y="1423800"/>
            <a:ext cx="2908440" cy="3308760"/>
          </a:xfrm>
          <a:prstGeom prst="rect">
            <a:avLst/>
          </a:prstGeom>
          <a:ln>
            <a:noFill/>
          </a:ln>
        </p:spPr>
      </p:pic>
      <p:pic>
        <p:nvPicPr>
          <p:cNvPr id="136" name="" descr=""/>
          <p:cNvPicPr/>
          <p:nvPr/>
        </p:nvPicPr>
        <p:blipFill>
          <a:blip r:embed="rId2"/>
          <a:stretch/>
        </p:blipFill>
        <p:spPr>
          <a:xfrm>
            <a:off x="4479480" y="1785240"/>
            <a:ext cx="4144320" cy="3110400"/>
          </a:xfrm>
          <a:prstGeom prst="rect">
            <a:avLst/>
          </a:prstGeom>
          <a:ln>
            <a:noFill/>
          </a:ln>
        </p:spPr>
      </p:pic>
      <p:sp>
        <p:nvSpPr>
          <p:cNvPr id="137" name="CustomShape 2"/>
          <p:cNvSpPr/>
          <p:nvPr/>
        </p:nvSpPr>
        <p:spPr>
          <a:xfrm>
            <a:off x="3904560" y="1656360"/>
            <a:ext cx="2573640" cy="287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AU" sz="1300" spc="-1" strike="noStrike">
                <a:latin typeface="Arial"/>
              </a:rPr>
              <a:t>Tornadoes 1950-2010</a:t>
            </a:r>
            <a:endParaRPr b="0" lang="en-AU" sz="1300" spc="-1" strike="noStrike">
              <a:latin typeface="Arial"/>
            </a:endParaRPr>
          </a:p>
        </p:txBody>
      </p:sp>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CustomShape 1"/>
          <p:cNvSpPr/>
          <p:nvPr/>
        </p:nvSpPr>
        <p:spPr>
          <a:xfrm>
            <a:off x="504000" y="546120"/>
            <a:ext cx="9070560" cy="304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Unadjusted Data –</a:t>
            </a:r>
            <a:r>
              <a:rPr b="0" lang="en-AU" sz="2000" spc="-1" strike="noStrike">
                <a:solidFill>
                  <a:srgbClr val="000000"/>
                </a:solidFill>
                <a:latin typeface="Arial"/>
                <a:ea typeface="DejaVu Sans"/>
              </a:rPr>
              <a:t> Durban Sth Africa (1885-1995)</a:t>
            </a:r>
            <a:endParaRPr b="0" lang="en-AU" sz="2000" spc="-1" strike="noStrike">
              <a:latin typeface="Arial"/>
            </a:endParaRPr>
          </a:p>
        </p:txBody>
      </p:sp>
      <p:pic>
        <p:nvPicPr>
          <p:cNvPr id="87" name="" descr=""/>
          <p:cNvPicPr/>
          <p:nvPr/>
        </p:nvPicPr>
        <p:blipFill>
          <a:blip r:embed="rId1"/>
          <a:stretch/>
        </p:blipFill>
        <p:spPr>
          <a:xfrm>
            <a:off x="5861160" y="2048040"/>
            <a:ext cx="3809160" cy="1961280"/>
          </a:xfrm>
          <a:prstGeom prst="rect">
            <a:avLst/>
          </a:prstGeom>
          <a:ln>
            <a:noFill/>
          </a:ln>
        </p:spPr>
      </p:pic>
      <p:pic>
        <p:nvPicPr>
          <p:cNvPr id="88" name="" descr=""/>
          <p:cNvPicPr/>
          <p:nvPr/>
        </p:nvPicPr>
        <p:blipFill>
          <a:blip r:embed="rId2"/>
          <a:stretch/>
        </p:blipFill>
        <p:spPr>
          <a:xfrm>
            <a:off x="1604880" y="1317600"/>
            <a:ext cx="3809160" cy="3371040"/>
          </a:xfrm>
          <a:prstGeom prst="rect">
            <a:avLst/>
          </a:prstGeom>
          <a:ln>
            <a:noFill/>
          </a:ln>
        </p:spPr>
      </p:pic>
      <p:sp>
        <p:nvSpPr>
          <p:cNvPr id="89" name="CustomShape 2"/>
          <p:cNvSpPr/>
          <p:nvPr/>
        </p:nvSpPr>
        <p:spPr>
          <a:xfrm>
            <a:off x="5775120" y="4050720"/>
            <a:ext cx="3243240" cy="69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AU" sz="2000" spc="-1" strike="noStrike">
                <a:solidFill>
                  <a:srgbClr val="000000"/>
                </a:solidFill>
                <a:latin typeface="Arial"/>
                <a:ea typeface="DejaVu Sans"/>
              </a:rPr>
              <a:t>Average trend downwards</a:t>
            </a:r>
            <a:endParaRPr b="0" lang="en-AU" sz="2000" spc="-1" strike="noStrike">
              <a:latin typeface="Arial"/>
            </a:endParaRPr>
          </a:p>
          <a:p>
            <a:pPr algn="ctr">
              <a:lnSpc>
                <a:spcPct val="100000"/>
              </a:lnSpc>
            </a:pPr>
            <a:r>
              <a:rPr b="0" lang="en-AU" sz="2000" spc="-1" strike="noStrike">
                <a:solidFill>
                  <a:srgbClr val="000000"/>
                </a:solidFill>
                <a:latin typeface="Arial"/>
                <a:ea typeface="DejaVu Sans"/>
              </a:rPr>
              <a:t>for 110 years</a:t>
            </a:r>
            <a:endParaRPr b="0" lang="en-AU" sz="20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504000" y="562680"/>
            <a:ext cx="9070560" cy="2746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Burned Acreage in US – 1926 to 2020 – significant decrease</a:t>
            </a:r>
            <a:endParaRPr b="0" lang="en-AU" sz="1800" spc="-1" strike="noStrike">
              <a:latin typeface="Arial"/>
            </a:endParaRPr>
          </a:p>
        </p:txBody>
      </p:sp>
      <p:pic>
        <p:nvPicPr>
          <p:cNvPr id="139" name="" descr=""/>
          <p:cNvPicPr/>
          <p:nvPr/>
        </p:nvPicPr>
        <p:blipFill>
          <a:blip r:embed="rId1"/>
          <a:stretch/>
        </p:blipFill>
        <p:spPr>
          <a:xfrm>
            <a:off x="1338840" y="1939320"/>
            <a:ext cx="6744240" cy="3220200"/>
          </a:xfrm>
          <a:prstGeom prst="rect">
            <a:avLst/>
          </a:prstGeom>
          <a:ln>
            <a:noFill/>
          </a:ln>
        </p:spPr>
      </p:pic>
    </p:spTree>
  </p:cSld>
  <mc:AlternateContent>
    <mc:Choice Requires="p14">
      <p:transition spd="slow" p14:dur="2000"/>
    </mc:Choice>
    <mc:Fallback>
      <p:transition spd="slow"/>
    </mc:Fallback>
  </mc:AlternateContent>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504000" y="562680"/>
            <a:ext cx="9070560" cy="2746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Drought severity in US – Improved wet from 1955 to 2020 </a:t>
            </a:r>
            <a:endParaRPr b="0" lang="en-AU" sz="1800" spc="-1" strike="noStrike">
              <a:latin typeface="Arial"/>
            </a:endParaRPr>
          </a:p>
        </p:txBody>
      </p:sp>
      <p:pic>
        <p:nvPicPr>
          <p:cNvPr id="141" name="" descr=""/>
          <p:cNvPicPr/>
          <p:nvPr/>
        </p:nvPicPr>
        <p:blipFill>
          <a:blip r:embed="rId1"/>
          <a:stretch/>
        </p:blipFill>
        <p:spPr>
          <a:xfrm>
            <a:off x="2136600" y="1351440"/>
            <a:ext cx="5517000" cy="3516840"/>
          </a:xfrm>
          <a:prstGeom prst="rect">
            <a:avLst/>
          </a:prstGeom>
          <a:ln>
            <a:noFill/>
          </a:ln>
        </p:spPr>
      </p:pic>
    </p:spTree>
  </p:cSld>
  <mc:AlternateContent>
    <mc:Choice Requires="p14">
      <p:transition spd="slow" p14:dur="2000"/>
    </mc:Choice>
    <mc:Fallback>
      <p:transition spd="slow"/>
    </mc:Fallback>
  </mc:AlternateContent>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504000" y="562680"/>
            <a:ext cx="9070560" cy="2746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Drought severity in Australia – Improved wet from 1972 to 2010 </a:t>
            </a:r>
            <a:endParaRPr b="0" lang="en-AU" sz="1800" spc="-1" strike="noStrike">
              <a:latin typeface="Arial"/>
            </a:endParaRPr>
          </a:p>
        </p:txBody>
      </p:sp>
      <p:pic>
        <p:nvPicPr>
          <p:cNvPr id="143" name="" descr=""/>
          <p:cNvPicPr/>
          <p:nvPr/>
        </p:nvPicPr>
        <p:blipFill>
          <a:blip r:embed="rId1"/>
          <a:stretch/>
        </p:blipFill>
        <p:spPr>
          <a:xfrm>
            <a:off x="2676600" y="1400760"/>
            <a:ext cx="4514040" cy="3428280"/>
          </a:xfrm>
          <a:prstGeom prst="rect">
            <a:avLst/>
          </a:prstGeom>
          <a:ln>
            <a:noFill/>
          </a:ln>
        </p:spPr>
      </p:pic>
    </p:spTree>
  </p:cSld>
  <mc:AlternateContent>
    <mc:Choice Requires="p14">
      <p:transition spd="slow" p14:dur="2000"/>
    </mc:Choice>
    <mc:Fallback>
      <p:transition spd="slow"/>
    </mc:Fallback>
  </mc:AlternateContent>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504000" y="562680"/>
            <a:ext cx="9070560" cy="2746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Sea Levels</a:t>
            </a:r>
            <a:endParaRPr b="0" lang="en-AU" sz="1800" spc="-1" strike="noStrike">
              <a:latin typeface="Arial"/>
            </a:endParaRPr>
          </a:p>
        </p:txBody>
      </p:sp>
      <p:pic>
        <p:nvPicPr>
          <p:cNvPr id="145" name="" descr=""/>
          <p:cNvPicPr/>
          <p:nvPr/>
        </p:nvPicPr>
        <p:blipFill>
          <a:blip r:embed="rId1"/>
          <a:stretch/>
        </p:blipFill>
        <p:spPr>
          <a:xfrm>
            <a:off x="3543120" y="837720"/>
            <a:ext cx="2956680" cy="4282920"/>
          </a:xfrm>
          <a:prstGeom prst="rect">
            <a:avLst/>
          </a:prstGeom>
          <a:ln>
            <a:noFill/>
          </a:ln>
        </p:spPr>
      </p:pic>
    </p:spTree>
  </p:cSld>
  <mc:AlternateContent>
    <mc:Choice Requires="p14">
      <p:transition spd="slow" p14:dur="2000"/>
    </mc:Choice>
    <mc:Fallback>
      <p:transition spd="slow"/>
    </mc:Fallback>
  </mc:AlternateContent>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1"/>
          <p:cNvSpPr/>
          <p:nvPr/>
        </p:nvSpPr>
        <p:spPr>
          <a:xfrm>
            <a:off x="504000" y="562680"/>
            <a:ext cx="9070560" cy="2746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Australian Tide Gauge Data  - no real movement of the seas</a:t>
            </a:r>
            <a:endParaRPr b="0" lang="en-AU" sz="1800" spc="-1" strike="noStrike">
              <a:latin typeface="Arial"/>
            </a:endParaRPr>
          </a:p>
        </p:txBody>
      </p:sp>
      <p:pic>
        <p:nvPicPr>
          <p:cNvPr id="147" name="" descr=""/>
          <p:cNvPicPr/>
          <p:nvPr/>
        </p:nvPicPr>
        <p:blipFill>
          <a:blip r:embed="rId1"/>
          <a:stretch/>
        </p:blipFill>
        <p:spPr>
          <a:xfrm>
            <a:off x="1695240" y="1090080"/>
            <a:ext cx="5967360" cy="4190400"/>
          </a:xfrm>
          <a:prstGeom prst="rect">
            <a:avLst/>
          </a:prstGeom>
          <a:ln>
            <a:noFill/>
          </a:ln>
        </p:spPr>
      </p:pic>
    </p:spTree>
  </p:cSld>
  <mc:AlternateContent>
    <mc:Choice Requires="p14">
      <p:transition spd="slow" p14:dur="2000"/>
    </mc:Choice>
    <mc:Fallback>
      <p:transition spd="slow"/>
    </mc:Fallback>
  </mc:AlternateContent>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504000" y="562680"/>
            <a:ext cx="9070560" cy="2746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AU" sz="1800" spc="-1" strike="noStrike">
                <a:solidFill>
                  <a:srgbClr val="000000"/>
                </a:solidFill>
                <a:latin typeface="Arial"/>
                <a:ea typeface="DejaVu Sans"/>
              </a:rPr>
              <a:t>HOW TO FIX THIS?</a:t>
            </a:r>
            <a:endParaRPr b="0" lang="en-AU" sz="1800" spc="-1" strike="noStrike">
              <a:latin typeface="Arial"/>
            </a:endParaRPr>
          </a:p>
        </p:txBody>
      </p:sp>
      <p:sp>
        <p:nvSpPr>
          <p:cNvPr id="149" name="CustomShape 2"/>
          <p:cNvSpPr/>
          <p:nvPr/>
        </p:nvSpPr>
        <p:spPr>
          <a:xfrm>
            <a:off x="798120" y="1210320"/>
            <a:ext cx="8391960" cy="3381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AU" sz="1800" spc="-1" strike="noStrike">
                <a:latin typeface="Arial"/>
              </a:rPr>
              <a:t>1. Educate the Young.  At this moment schools in all States are teaching bad science when it comes to what is happening to Australia's and the World's climate.</a:t>
            </a:r>
            <a:endParaRPr b="0" lang="en-AU" sz="1800" spc="-1" strike="noStrike">
              <a:latin typeface="Arial"/>
            </a:endParaRPr>
          </a:p>
          <a:p>
            <a:pPr>
              <a:lnSpc>
                <a:spcPct val="100000"/>
              </a:lnSpc>
            </a:pPr>
            <a:endParaRPr b="0" lang="en-AU" sz="1800" spc="-1" strike="noStrike">
              <a:latin typeface="Arial"/>
            </a:endParaRPr>
          </a:p>
          <a:p>
            <a:pPr>
              <a:lnSpc>
                <a:spcPct val="100000"/>
              </a:lnSpc>
            </a:pPr>
            <a:r>
              <a:rPr b="0" lang="en-AU" sz="1800" spc="-1" strike="noStrike">
                <a:latin typeface="Arial"/>
              </a:rPr>
              <a:t>2.  End all subsidisation of “renewables”.</a:t>
            </a:r>
            <a:endParaRPr b="0" lang="en-AU" sz="1800" spc="-1" strike="noStrike">
              <a:latin typeface="Arial"/>
            </a:endParaRPr>
          </a:p>
          <a:p>
            <a:pPr>
              <a:lnSpc>
                <a:spcPct val="100000"/>
              </a:lnSpc>
            </a:pPr>
            <a:endParaRPr b="0" lang="en-AU" sz="1800" spc="-1" strike="noStrike">
              <a:latin typeface="Arial"/>
            </a:endParaRPr>
          </a:p>
          <a:p>
            <a:pPr>
              <a:lnSpc>
                <a:spcPct val="100000"/>
              </a:lnSpc>
            </a:pPr>
            <a:r>
              <a:rPr b="0" lang="en-AU" sz="1800" spc="-1" strike="noStrike">
                <a:latin typeface="Arial"/>
              </a:rPr>
              <a:t>3.  Take all statutory action to allow nuclear research and the nuclear industry, in all its forms, to flourish in this country.</a:t>
            </a:r>
            <a:endParaRPr b="0" lang="en-AU" sz="1800" spc="-1" strike="noStrike">
              <a:latin typeface="Arial"/>
            </a:endParaRPr>
          </a:p>
          <a:p>
            <a:pPr>
              <a:lnSpc>
                <a:spcPct val="100000"/>
              </a:lnSpc>
            </a:pPr>
            <a:endParaRPr b="0" lang="en-AU" sz="1800" spc="-1" strike="noStrike">
              <a:latin typeface="Arial"/>
            </a:endParaRPr>
          </a:p>
          <a:p>
            <a:pPr>
              <a:lnSpc>
                <a:spcPct val="100000"/>
              </a:lnSpc>
            </a:pPr>
            <a:r>
              <a:rPr b="0" lang="en-AU" sz="1800" spc="-1" strike="noStrike">
                <a:latin typeface="Arial"/>
              </a:rPr>
              <a:t>4.  Collocate modular nuclear reactors at existing coal fired power stations.  This would greatly speed up implementation, significantly reduce the cost of implementation and dramatically reduce the cost of electricity in this country.</a:t>
            </a:r>
            <a:endParaRPr b="0" lang="en-AU" sz="1800" spc="-1" strike="noStrike">
              <a:latin typeface="Arial"/>
            </a:endParaRPr>
          </a:p>
        </p:txBody>
      </p:sp>
    </p:spTree>
  </p:cSld>
  <mc:AlternateContent>
    <mc:Choice Requires="p14">
      <p:transition spd="slow" p14:dur="2000"/>
    </mc:Choice>
    <mc:Fallback>
      <p:transition spd="slow"/>
    </mc:Fallback>
  </mc:AlternateContent>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 name="" descr=""/>
          <p:cNvPicPr/>
          <p:nvPr/>
        </p:nvPicPr>
        <p:blipFill>
          <a:blip r:embed="rId1"/>
          <a:stretch/>
        </p:blipFill>
        <p:spPr>
          <a:xfrm>
            <a:off x="1386720" y="1116000"/>
            <a:ext cx="3286080" cy="4060440"/>
          </a:xfrm>
          <a:prstGeom prst="rect">
            <a:avLst/>
          </a:prstGeom>
          <a:ln>
            <a:noFill/>
          </a:ln>
        </p:spPr>
      </p:pic>
      <p:sp>
        <p:nvSpPr>
          <p:cNvPr id="91" name="CustomShape 1"/>
          <p:cNvSpPr/>
          <p:nvPr/>
        </p:nvSpPr>
        <p:spPr>
          <a:xfrm>
            <a:off x="504000" y="546120"/>
            <a:ext cx="9070560" cy="304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Unadjusted Data –</a:t>
            </a:r>
            <a:r>
              <a:rPr b="0" lang="en-AU" sz="2000" spc="-1" strike="noStrike">
                <a:solidFill>
                  <a:srgbClr val="000000"/>
                </a:solidFill>
                <a:latin typeface="Arial"/>
                <a:ea typeface="DejaVu Sans"/>
              </a:rPr>
              <a:t> Sierra Leone (1885-1995)</a:t>
            </a:r>
            <a:endParaRPr b="0" lang="en-AU" sz="2000" spc="-1" strike="noStrike">
              <a:latin typeface="Arial"/>
            </a:endParaRPr>
          </a:p>
        </p:txBody>
      </p:sp>
      <p:pic>
        <p:nvPicPr>
          <p:cNvPr id="92" name="" descr=""/>
          <p:cNvPicPr/>
          <p:nvPr/>
        </p:nvPicPr>
        <p:blipFill>
          <a:blip r:embed="rId2"/>
          <a:stretch/>
        </p:blipFill>
        <p:spPr>
          <a:xfrm>
            <a:off x="5097240" y="1863360"/>
            <a:ext cx="3809160" cy="1971000"/>
          </a:xfrm>
          <a:prstGeom prst="rect">
            <a:avLst/>
          </a:prstGeom>
          <a:ln>
            <a:noFill/>
          </a:ln>
        </p:spPr>
      </p:pic>
      <p:sp>
        <p:nvSpPr>
          <p:cNvPr id="93" name="CustomShape 2"/>
          <p:cNvSpPr/>
          <p:nvPr/>
        </p:nvSpPr>
        <p:spPr>
          <a:xfrm>
            <a:off x="5775120" y="4050720"/>
            <a:ext cx="3243240" cy="69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AU" sz="2000" spc="-1" strike="noStrike">
                <a:solidFill>
                  <a:srgbClr val="000000"/>
                </a:solidFill>
                <a:latin typeface="Arial"/>
                <a:ea typeface="DejaVu Sans"/>
              </a:rPr>
              <a:t>Average trend downwards</a:t>
            </a:r>
            <a:endParaRPr b="0" lang="en-AU" sz="2000" spc="-1" strike="noStrike">
              <a:latin typeface="Arial"/>
            </a:endParaRPr>
          </a:p>
          <a:p>
            <a:pPr algn="ctr">
              <a:lnSpc>
                <a:spcPct val="100000"/>
              </a:lnSpc>
            </a:pPr>
            <a:r>
              <a:rPr b="0" lang="en-AU" sz="2000" spc="-1" strike="noStrike">
                <a:solidFill>
                  <a:srgbClr val="000000"/>
                </a:solidFill>
                <a:latin typeface="Arial"/>
                <a:ea typeface="DejaVu Sans"/>
              </a:rPr>
              <a:t>for 110 years</a:t>
            </a:r>
            <a:endParaRPr b="0" lang="en-AU" sz="20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 descr=""/>
          <p:cNvPicPr/>
          <p:nvPr/>
        </p:nvPicPr>
        <p:blipFill>
          <a:blip r:embed="rId1"/>
          <a:stretch/>
        </p:blipFill>
        <p:spPr>
          <a:xfrm>
            <a:off x="1115640" y="1014840"/>
            <a:ext cx="4022280" cy="4172400"/>
          </a:xfrm>
          <a:prstGeom prst="rect">
            <a:avLst/>
          </a:prstGeom>
          <a:ln>
            <a:noFill/>
          </a:ln>
        </p:spPr>
      </p:pic>
      <p:sp>
        <p:nvSpPr>
          <p:cNvPr id="95" name="CustomShape 1"/>
          <p:cNvSpPr/>
          <p:nvPr/>
        </p:nvSpPr>
        <p:spPr>
          <a:xfrm>
            <a:off x="504000" y="546120"/>
            <a:ext cx="9070560" cy="304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Unadjusted Data –</a:t>
            </a:r>
            <a:r>
              <a:rPr b="0" lang="en-AU" sz="2000" spc="-1" strike="noStrike">
                <a:solidFill>
                  <a:srgbClr val="000000"/>
                </a:solidFill>
                <a:latin typeface="Arial"/>
                <a:ea typeface="DejaVu Sans"/>
              </a:rPr>
              <a:t> Syowa Antactica (1960-2020)</a:t>
            </a:r>
            <a:endParaRPr b="0" lang="en-AU" sz="2000" spc="-1" strike="noStrike">
              <a:latin typeface="Arial"/>
            </a:endParaRPr>
          </a:p>
        </p:txBody>
      </p:sp>
      <p:pic>
        <p:nvPicPr>
          <p:cNvPr id="96" name="" descr=""/>
          <p:cNvPicPr/>
          <p:nvPr/>
        </p:nvPicPr>
        <p:blipFill>
          <a:blip r:embed="rId2"/>
          <a:stretch/>
        </p:blipFill>
        <p:spPr>
          <a:xfrm>
            <a:off x="5180760" y="1014840"/>
            <a:ext cx="3809160" cy="3018600"/>
          </a:xfrm>
          <a:prstGeom prst="rect">
            <a:avLst/>
          </a:prstGeom>
          <a:ln>
            <a:noFill/>
          </a:ln>
        </p:spPr>
      </p:pic>
      <p:sp>
        <p:nvSpPr>
          <p:cNvPr id="97" name="CustomShape 2"/>
          <p:cNvSpPr/>
          <p:nvPr/>
        </p:nvSpPr>
        <p:spPr>
          <a:xfrm>
            <a:off x="5595120" y="4230720"/>
            <a:ext cx="3243240" cy="69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AU" sz="2000" spc="-1" strike="noStrike">
                <a:solidFill>
                  <a:srgbClr val="000000"/>
                </a:solidFill>
                <a:latin typeface="Arial"/>
                <a:ea typeface="DejaVu Sans"/>
              </a:rPr>
              <a:t>Average trend downwards</a:t>
            </a:r>
            <a:endParaRPr b="0" lang="en-AU" sz="2000" spc="-1" strike="noStrike">
              <a:latin typeface="Arial"/>
            </a:endParaRPr>
          </a:p>
          <a:p>
            <a:pPr algn="ctr">
              <a:lnSpc>
                <a:spcPct val="100000"/>
              </a:lnSpc>
            </a:pPr>
            <a:r>
              <a:rPr b="0" lang="en-AU" sz="2000" spc="-1" strike="noStrike">
                <a:solidFill>
                  <a:srgbClr val="000000"/>
                </a:solidFill>
                <a:latin typeface="Arial"/>
                <a:ea typeface="DejaVu Sans"/>
              </a:rPr>
              <a:t>for 60 years</a:t>
            </a:r>
            <a:endParaRPr b="0" lang="en-AU" sz="2000" spc="-1" strike="noStrike">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 descr=""/>
          <p:cNvPicPr/>
          <p:nvPr/>
        </p:nvPicPr>
        <p:blipFill>
          <a:blip r:embed="rId1"/>
          <a:stretch/>
        </p:blipFill>
        <p:spPr>
          <a:xfrm>
            <a:off x="776160" y="851400"/>
            <a:ext cx="5417640" cy="4475520"/>
          </a:xfrm>
          <a:prstGeom prst="rect">
            <a:avLst/>
          </a:prstGeom>
          <a:ln>
            <a:noFill/>
          </a:ln>
        </p:spPr>
      </p:pic>
      <p:sp>
        <p:nvSpPr>
          <p:cNvPr id="99" name="CustomShape 1"/>
          <p:cNvSpPr/>
          <p:nvPr/>
        </p:nvSpPr>
        <p:spPr>
          <a:xfrm>
            <a:off x="504000" y="546120"/>
            <a:ext cx="9070560" cy="304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Unadjusted Data –</a:t>
            </a:r>
            <a:r>
              <a:rPr b="0" lang="en-AU" sz="2000" spc="-1" strike="noStrike">
                <a:solidFill>
                  <a:srgbClr val="000000"/>
                </a:solidFill>
                <a:latin typeface="Arial"/>
                <a:ea typeface="DejaVu Sans"/>
              </a:rPr>
              <a:t> Quixeramobim Brazil (1896-2009)</a:t>
            </a:r>
            <a:endParaRPr b="0" lang="en-AU" sz="2000" spc="-1" strike="noStrike">
              <a:latin typeface="Arial"/>
            </a:endParaRPr>
          </a:p>
        </p:txBody>
      </p:sp>
      <p:pic>
        <p:nvPicPr>
          <p:cNvPr id="100" name="" descr=""/>
          <p:cNvPicPr/>
          <p:nvPr/>
        </p:nvPicPr>
        <p:blipFill>
          <a:blip r:embed="rId2"/>
          <a:stretch/>
        </p:blipFill>
        <p:spPr>
          <a:xfrm>
            <a:off x="5414760" y="2192040"/>
            <a:ext cx="3809160" cy="1313640"/>
          </a:xfrm>
          <a:prstGeom prst="rect">
            <a:avLst/>
          </a:prstGeom>
          <a:ln>
            <a:noFill/>
          </a:ln>
        </p:spPr>
      </p:pic>
      <p:sp>
        <p:nvSpPr>
          <p:cNvPr id="101" name="CustomShape 2"/>
          <p:cNvSpPr/>
          <p:nvPr/>
        </p:nvSpPr>
        <p:spPr>
          <a:xfrm>
            <a:off x="5775120" y="4050360"/>
            <a:ext cx="3243240" cy="69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AU" sz="2000" spc="-1" strike="noStrike">
                <a:solidFill>
                  <a:srgbClr val="000000"/>
                </a:solidFill>
                <a:latin typeface="Arial"/>
                <a:ea typeface="DejaVu Sans"/>
              </a:rPr>
              <a:t>Average trend downwards</a:t>
            </a:r>
            <a:endParaRPr b="0" lang="en-AU" sz="2000" spc="-1" strike="noStrike">
              <a:latin typeface="Arial"/>
            </a:endParaRPr>
          </a:p>
          <a:p>
            <a:pPr algn="ctr">
              <a:lnSpc>
                <a:spcPct val="100000"/>
              </a:lnSpc>
            </a:pPr>
            <a:r>
              <a:rPr b="0" lang="en-AU" sz="2000" spc="-1" strike="noStrike">
                <a:solidFill>
                  <a:srgbClr val="000000"/>
                </a:solidFill>
                <a:latin typeface="Arial"/>
                <a:ea typeface="DejaVu Sans"/>
              </a:rPr>
              <a:t>for 113 years</a:t>
            </a:r>
            <a:endParaRPr b="0" lang="en-AU" sz="20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504000" y="546120"/>
            <a:ext cx="9070560" cy="304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Unadjusted &amp; Adjusted Data –</a:t>
            </a:r>
            <a:r>
              <a:rPr b="0" lang="en-AU" sz="2000" spc="-1" strike="noStrike">
                <a:solidFill>
                  <a:srgbClr val="000000"/>
                </a:solidFill>
                <a:latin typeface="Arial"/>
                <a:ea typeface="DejaVu Sans"/>
              </a:rPr>
              <a:t> Australia (1877-2016)</a:t>
            </a:r>
            <a:endParaRPr b="0" lang="en-AU" sz="2000" spc="-1" strike="noStrike">
              <a:latin typeface="Arial"/>
            </a:endParaRPr>
          </a:p>
        </p:txBody>
      </p:sp>
      <p:pic>
        <p:nvPicPr>
          <p:cNvPr id="103" name="" descr=""/>
          <p:cNvPicPr/>
          <p:nvPr/>
        </p:nvPicPr>
        <p:blipFill>
          <a:blip r:embed="rId1"/>
          <a:stretch/>
        </p:blipFill>
        <p:spPr>
          <a:xfrm>
            <a:off x="1184040" y="2189520"/>
            <a:ext cx="3809160" cy="1713960"/>
          </a:xfrm>
          <a:prstGeom prst="rect">
            <a:avLst/>
          </a:prstGeom>
          <a:ln>
            <a:noFill/>
          </a:ln>
        </p:spPr>
      </p:pic>
      <p:pic>
        <p:nvPicPr>
          <p:cNvPr id="104" name="" descr=""/>
          <p:cNvPicPr/>
          <p:nvPr/>
        </p:nvPicPr>
        <p:blipFill>
          <a:blip r:embed="rId2"/>
          <a:stretch/>
        </p:blipFill>
        <p:spPr>
          <a:xfrm>
            <a:off x="5208840" y="2091960"/>
            <a:ext cx="3809160" cy="1942560"/>
          </a:xfrm>
          <a:prstGeom prst="rect">
            <a:avLst/>
          </a:prstGeom>
          <a:ln>
            <a:noFill/>
          </a:ln>
        </p:spPr>
      </p:pic>
      <p:sp>
        <p:nvSpPr>
          <p:cNvPr id="105" name="CustomShape 2"/>
          <p:cNvSpPr/>
          <p:nvPr/>
        </p:nvSpPr>
        <p:spPr>
          <a:xfrm>
            <a:off x="1147320" y="4707720"/>
            <a:ext cx="7416360" cy="699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AU" sz="2000" spc="-1" strike="noStrike">
                <a:solidFill>
                  <a:srgbClr val="000000"/>
                </a:solidFill>
                <a:latin typeface="Arial"/>
                <a:ea typeface="DejaVu Sans"/>
              </a:rPr>
              <a:t>Data taken from “long term” weather stations</a:t>
            </a:r>
            <a:endParaRPr b="0" lang="en-AU" sz="2000" spc="-1" strike="noStrike">
              <a:latin typeface="Arial"/>
            </a:endParaRPr>
          </a:p>
          <a:p>
            <a:pPr>
              <a:lnSpc>
                <a:spcPct val="100000"/>
              </a:lnSpc>
            </a:pPr>
            <a:r>
              <a:rPr b="0" lang="en-AU" sz="2000" spc="-1" strike="noStrike">
                <a:solidFill>
                  <a:srgbClr val="000000"/>
                </a:solidFill>
                <a:latin typeface="Arial"/>
                <a:ea typeface="DejaVu Sans"/>
              </a:rPr>
              <a:t>As @March 2021 BoM Map indicates there are 2,641 stations</a:t>
            </a:r>
            <a:endParaRPr b="0" lang="en-AU" sz="2000" spc="-1" strike="noStrike">
              <a:latin typeface="Arial"/>
            </a:endParaRPr>
          </a:p>
        </p:txBody>
      </p:sp>
      <p:sp>
        <p:nvSpPr>
          <p:cNvPr id="106" name="CustomShape 3"/>
          <p:cNvSpPr/>
          <p:nvPr/>
        </p:nvSpPr>
        <p:spPr>
          <a:xfrm>
            <a:off x="5775120" y="4050720"/>
            <a:ext cx="3243240" cy="69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AU" sz="2000" spc="-1" strike="noStrike">
                <a:solidFill>
                  <a:srgbClr val="000000"/>
                </a:solidFill>
                <a:latin typeface="Arial"/>
                <a:ea typeface="DejaVu Sans"/>
              </a:rPr>
              <a:t>Average trend downwards</a:t>
            </a:r>
            <a:endParaRPr b="0" lang="en-AU" sz="2000" spc="-1" strike="noStrike">
              <a:latin typeface="Arial"/>
            </a:endParaRPr>
          </a:p>
          <a:p>
            <a:pPr algn="ctr">
              <a:lnSpc>
                <a:spcPct val="100000"/>
              </a:lnSpc>
            </a:pPr>
            <a:r>
              <a:rPr b="0" lang="en-AU" sz="2000" spc="-1" strike="noStrike">
                <a:solidFill>
                  <a:srgbClr val="000000"/>
                </a:solidFill>
                <a:latin typeface="Arial"/>
                <a:ea typeface="DejaVu Sans"/>
              </a:rPr>
              <a:t>for 139 years</a:t>
            </a:r>
            <a:endParaRPr b="0" lang="en-AU" sz="20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504000" y="393840"/>
            <a:ext cx="9070560" cy="6098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Replaced Large Stevenson Screens for Smaller Ones</a:t>
            </a:r>
            <a:br/>
            <a:r>
              <a:rPr b="1" lang="en-AU" sz="2000" spc="-1" strike="noStrike">
                <a:solidFill>
                  <a:srgbClr val="000000"/>
                </a:solidFill>
                <a:latin typeface="Arial"/>
                <a:ea typeface="DejaVu Sans"/>
              </a:rPr>
              <a:t>and analogue for digital without running in parallel to calibrate</a:t>
            </a:r>
            <a:endParaRPr b="0" lang="en-AU" sz="2000" spc="-1" strike="noStrike">
              <a:latin typeface="Arial"/>
            </a:endParaRPr>
          </a:p>
        </p:txBody>
      </p:sp>
      <p:pic>
        <p:nvPicPr>
          <p:cNvPr id="108" name="" descr=""/>
          <p:cNvPicPr/>
          <p:nvPr/>
        </p:nvPicPr>
        <p:blipFill>
          <a:blip r:embed="rId1"/>
          <a:stretch/>
        </p:blipFill>
        <p:spPr>
          <a:xfrm>
            <a:off x="3012120" y="1630080"/>
            <a:ext cx="3285360" cy="3285360"/>
          </a:xfrm>
          <a:prstGeom prst="rect">
            <a:avLst/>
          </a:prstGeom>
          <a:ln>
            <a:noFill/>
          </a:ln>
        </p:spPr>
      </p:pic>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504000" y="546120"/>
            <a:ext cx="9070560" cy="304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Homogenisation consistently raises the temperature</a:t>
            </a:r>
            <a:endParaRPr b="0" lang="en-AU" sz="2000" spc="-1" strike="noStrike">
              <a:latin typeface="Arial"/>
            </a:endParaRPr>
          </a:p>
        </p:txBody>
      </p:sp>
      <p:pic>
        <p:nvPicPr>
          <p:cNvPr id="110" name="" descr=""/>
          <p:cNvPicPr/>
          <p:nvPr/>
        </p:nvPicPr>
        <p:blipFill>
          <a:blip r:embed="rId1"/>
          <a:stretch/>
        </p:blipFill>
        <p:spPr>
          <a:xfrm>
            <a:off x="2057760" y="1428480"/>
            <a:ext cx="6008760" cy="3475080"/>
          </a:xfrm>
          <a:prstGeom prst="rect">
            <a:avLst/>
          </a:prstGeom>
          <a:ln>
            <a:noFill/>
          </a:ln>
        </p:spPr>
      </p:pic>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504000" y="546120"/>
            <a:ext cx="9070560" cy="304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en-AU" sz="2000" spc="-1" strike="noStrike">
                <a:solidFill>
                  <a:srgbClr val="000000"/>
                </a:solidFill>
                <a:latin typeface="Arial"/>
                <a:ea typeface="DejaVu Sans"/>
              </a:rPr>
              <a:t>The future looks a lot cooler!</a:t>
            </a:r>
            <a:endParaRPr b="0" lang="en-AU" sz="2000" spc="-1" strike="noStrike">
              <a:latin typeface="Arial"/>
            </a:endParaRPr>
          </a:p>
        </p:txBody>
      </p:sp>
      <p:pic>
        <p:nvPicPr>
          <p:cNvPr id="112" name="" descr=""/>
          <p:cNvPicPr/>
          <p:nvPr/>
        </p:nvPicPr>
        <p:blipFill>
          <a:blip r:embed="rId1"/>
          <a:stretch/>
        </p:blipFill>
        <p:spPr>
          <a:xfrm>
            <a:off x="3157920" y="1482120"/>
            <a:ext cx="3809160" cy="2733120"/>
          </a:xfrm>
          <a:prstGeom prst="rect">
            <a:avLst/>
          </a:prstGeom>
          <a:ln>
            <a:noFill/>
          </a:ln>
        </p:spPr>
      </p:pic>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527</TotalTime>
  <Application>LibreOffice/6.1.5.2$Linux_X86_64 LibreOffice_project/10$Build-2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2021-03-26T06:40:47Z</dcterms:created>
  <dc:creator>Kevin Loughrey</dc:creator>
  <dc:description/>
  <dc:language>en-AU</dc:language>
  <cp:lastModifiedBy>Kevin Loughrey</cp:lastModifiedBy>
  <cp:lastPrinted>2021-04-01T19:29:51Z</cp:lastPrinted>
  <dcterms:modified xsi:type="dcterms:W3CDTF">2021-04-01T19:43:15Z</dcterms:modified>
  <cp:revision>73</cp:revision>
  <dc:subject/>
  <dc:title/>
</cp:coreProperties>
</file>